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94"/>
  </p:notesMasterIdLst>
  <p:sldIdLst>
    <p:sldId id="513" r:id="rId2"/>
    <p:sldId id="759" r:id="rId3"/>
    <p:sldId id="628" r:id="rId4"/>
    <p:sldId id="855" r:id="rId5"/>
    <p:sldId id="856" r:id="rId6"/>
    <p:sldId id="858" r:id="rId7"/>
    <p:sldId id="859" r:id="rId8"/>
    <p:sldId id="860" r:id="rId9"/>
    <p:sldId id="791" r:id="rId10"/>
    <p:sldId id="861" r:id="rId11"/>
    <p:sldId id="862" r:id="rId12"/>
    <p:sldId id="793" r:id="rId13"/>
    <p:sldId id="923" r:id="rId14"/>
    <p:sldId id="849" r:id="rId15"/>
    <p:sldId id="794" r:id="rId16"/>
    <p:sldId id="850" r:id="rId17"/>
    <p:sldId id="873" r:id="rId18"/>
    <p:sldId id="863" r:id="rId19"/>
    <p:sldId id="762" r:id="rId20"/>
    <p:sldId id="843" r:id="rId21"/>
    <p:sldId id="865" r:id="rId22"/>
    <p:sldId id="864" r:id="rId23"/>
    <p:sldId id="844" r:id="rId24"/>
    <p:sldId id="866" r:id="rId25"/>
    <p:sldId id="867" r:id="rId26"/>
    <p:sldId id="868" r:id="rId27"/>
    <p:sldId id="851" r:id="rId28"/>
    <p:sldId id="869" r:id="rId29"/>
    <p:sldId id="846" r:id="rId30"/>
    <p:sldId id="870" r:id="rId31"/>
    <p:sldId id="847" r:id="rId32"/>
    <p:sldId id="874" r:id="rId33"/>
    <p:sldId id="875" r:id="rId34"/>
    <p:sldId id="848" r:id="rId35"/>
    <p:sldId id="876" r:id="rId36"/>
    <p:sldId id="877" r:id="rId37"/>
    <p:sldId id="878" r:id="rId38"/>
    <p:sldId id="800" r:id="rId39"/>
    <p:sldId id="839" r:id="rId40"/>
    <p:sldId id="853" r:id="rId41"/>
    <p:sldId id="854" r:id="rId42"/>
    <p:sldId id="879" r:id="rId43"/>
    <p:sldId id="880" r:id="rId44"/>
    <p:sldId id="881" r:id="rId45"/>
    <p:sldId id="882" r:id="rId46"/>
    <p:sldId id="883" r:id="rId47"/>
    <p:sldId id="801" r:id="rId48"/>
    <p:sldId id="802" r:id="rId49"/>
    <p:sldId id="835" r:id="rId50"/>
    <p:sldId id="837" r:id="rId51"/>
    <p:sldId id="884" r:id="rId52"/>
    <p:sldId id="836" r:id="rId53"/>
    <p:sldId id="885" r:id="rId54"/>
    <p:sldId id="838" r:id="rId55"/>
    <p:sldId id="886" r:id="rId56"/>
    <p:sldId id="806" r:id="rId57"/>
    <p:sldId id="630" r:id="rId58"/>
    <p:sldId id="888" r:id="rId59"/>
    <p:sldId id="687" r:id="rId60"/>
    <p:sldId id="889" r:id="rId61"/>
    <p:sldId id="890" r:id="rId62"/>
    <p:sldId id="831" r:id="rId63"/>
    <p:sldId id="891" r:id="rId64"/>
    <p:sldId id="832" r:id="rId65"/>
    <p:sldId id="926" r:id="rId66"/>
    <p:sldId id="892" r:id="rId67"/>
    <p:sldId id="893" r:id="rId68"/>
    <p:sldId id="833" r:id="rId69"/>
    <p:sldId id="807" r:id="rId70"/>
    <p:sldId id="830" r:id="rId71"/>
    <p:sldId id="894" r:id="rId72"/>
    <p:sldId id="924" r:id="rId73"/>
    <p:sldId id="818" r:id="rId74"/>
    <p:sldId id="895" r:id="rId75"/>
    <p:sldId id="819" r:id="rId76"/>
    <p:sldId id="925" r:id="rId77"/>
    <p:sldId id="897" r:id="rId78"/>
    <p:sldId id="898" r:id="rId79"/>
    <p:sldId id="899" r:id="rId80"/>
    <p:sldId id="820" r:id="rId81"/>
    <p:sldId id="901" r:id="rId82"/>
    <p:sldId id="902" r:id="rId83"/>
    <p:sldId id="821" r:id="rId84"/>
    <p:sldId id="903" r:id="rId85"/>
    <p:sldId id="822" r:id="rId86"/>
    <p:sldId id="904" r:id="rId87"/>
    <p:sldId id="905" r:id="rId88"/>
    <p:sldId id="906" r:id="rId89"/>
    <p:sldId id="823" r:id="rId90"/>
    <p:sldId id="909" r:id="rId91"/>
    <p:sldId id="907" r:id="rId92"/>
    <p:sldId id="908" r:id="rId93"/>
  </p:sldIdLst>
  <p:sldSz cx="9144000" cy="5143500" type="screen16x9"/>
  <p:notesSz cx="6858000" cy="9144000"/>
  <p:custDataLst>
    <p:tags r:id="rId9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 clrIdx="3">
    <p:extLst>
      <p:ext uri="{19B8F6BF-5375-455C-9EA6-DF929625EA0E}">
        <p15:presenceInfo xmlns:p15="http://schemas.microsoft.com/office/powerpoint/2012/main" userId="S-1-5-21-1708537768-1303643608-725345543-116242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52" autoAdjust="0"/>
    <p:restoredTop sz="80112" autoAdjust="0"/>
  </p:normalViewPr>
  <p:slideViewPr>
    <p:cSldViewPr snapToGrid="0" showGuides="1">
      <p:cViewPr varScale="1">
        <p:scale>
          <a:sx n="91" d="100"/>
          <a:sy n="91" d="100"/>
        </p:scale>
        <p:origin x="1080" y="53"/>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7/15/2020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CCNA Cybersecurity </a:t>
            </a:r>
            <a:r>
              <a:rPr lang="en-US" b="0" baseline="0" dirty="0"/>
              <a:t>Operations v1.1</a:t>
            </a:r>
            <a:endParaRPr lang="en-US" b="0" dirty="0"/>
          </a:p>
          <a:p>
            <a:pPr>
              <a:buFontTx/>
              <a:buNone/>
            </a:pPr>
            <a:r>
              <a:rPr lang="en-US" sz="1300" b="0" dirty="0"/>
              <a:t>Chapter 4: Network</a:t>
            </a:r>
            <a:r>
              <a:rPr lang="en-US" sz="1300" b="0" baseline="0" dirty="0"/>
              <a:t> Protocols and Services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4.1.2</a:t>
            </a:r>
            <a:r>
              <a:rPr lang="en-US" sz="1200" baseline="0" dirty="0"/>
              <a:t> – </a:t>
            </a:r>
            <a:r>
              <a:rPr lang="en-US" dirty="0"/>
              <a:t>Communications Protocols</a:t>
            </a:r>
          </a:p>
          <a:p>
            <a:pPr>
              <a:lnSpc>
                <a:spcPct val="80000"/>
              </a:lnSpc>
              <a:buFontTx/>
              <a:buNone/>
            </a:pPr>
            <a:r>
              <a:rPr lang="en-US" baseline="0" dirty="0">
                <a:latin typeface="Arial" charset="0"/>
              </a:rPr>
              <a:t>4.1.2.2 – Network Protocol Suites</a:t>
            </a:r>
          </a:p>
          <a:p>
            <a:pPr>
              <a:lnSpc>
                <a:spcPct val="80000"/>
              </a:lnSpc>
              <a:buFontTx/>
              <a:buNone/>
            </a:pPr>
            <a:endParaRPr lang="en-US" dirty="0"/>
          </a:p>
        </p:txBody>
      </p:sp>
    </p:spTree>
    <p:extLst>
      <p:ext uri="{BB962C8B-B14F-4D97-AF65-F5344CB8AC3E}">
        <p14:creationId xmlns:p14="http://schemas.microsoft.com/office/powerpoint/2010/main" val="3398405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4.1.2</a:t>
            </a:r>
            <a:r>
              <a:rPr lang="en-US" sz="1200" baseline="0" dirty="0"/>
              <a:t> – </a:t>
            </a:r>
            <a:r>
              <a:rPr lang="en-US" dirty="0"/>
              <a:t>Communications Protocols</a:t>
            </a:r>
          </a:p>
          <a:p>
            <a:pPr>
              <a:lnSpc>
                <a:spcPct val="80000"/>
              </a:lnSpc>
              <a:buFontTx/>
              <a:buNone/>
            </a:pPr>
            <a:r>
              <a:rPr lang="en-US" baseline="0" dirty="0">
                <a:latin typeface="Arial" charset="0"/>
              </a:rPr>
              <a:t>4.1.2.3 – TCP/IP Protocol Suites</a:t>
            </a:r>
          </a:p>
          <a:p>
            <a:pPr>
              <a:lnSpc>
                <a:spcPct val="80000"/>
              </a:lnSpc>
              <a:buFontTx/>
              <a:buNone/>
            </a:pPr>
            <a:endParaRPr lang="en-US" dirty="0"/>
          </a:p>
        </p:txBody>
      </p:sp>
    </p:spTree>
    <p:extLst>
      <p:ext uri="{BB962C8B-B14F-4D97-AF65-F5344CB8AC3E}">
        <p14:creationId xmlns:p14="http://schemas.microsoft.com/office/powerpoint/2010/main" val="45717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4.1.2</a:t>
            </a:r>
            <a:r>
              <a:rPr lang="en-US" sz="1200" baseline="0" dirty="0"/>
              <a:t> – </a:t>
            </a:r>
            <a:r>
              <a:rPr lang="en-US" dirty="0"/>
              <a:t>Communications Protocols</a:t>
            </a:r>
          </a:p>
          <a:p>
            <a:pPr>
              <a:lnSpc>
                <a:spcPct val="80000"/>
              </a:lnSpc>
              <a:buFontTx/>
              <a:buNone/>
            </a:pPr>
            <a:r>
              <a:rPr lang="en-US" baseline="0" dirty="0">
                <a:latin typeface="Arial" charset="0"/>
              </a:rPr>
              <a:t>4.1.2.4 – Format, Size, and Timing</a:t>
            </a:r>
          </a:p>
        </p:txBody>
      </p:sp>
    </p:spTree>
    <p:extLst>
      <p:ext uri="{BB962C8B-B14F-4D97-AF65-F5344CB8AC3E}">
        <p14:creationId xmlns:p14="http://schemas.microsoft.com/office/powerpoint/2010/main" val="968957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4.1.2</a:t>
            </a:r>
            <a:r>
              <a:rPr lang="en-US" sz="1200" baseline="0" dirty="0"/>
              <a:t> – </a:t>
            </a:r>
            <a:r>
              <a:rPr lang="en-US" dirty="0"/>
              <a:t>Communications Protocols</a:t>
            </a:r>
          </a:p>
          <a:p>
            <a:pPr>
              <a:lnSpc>
                <a:spcPct val="80000"/>
              </a:lnSpc>
              <a:buFontTx/>
              <a:buNone/>
            </a:pPr>
            <a:r>
              <a:rPr lang="en-US" baseline="0" dirty="0">
                <a:latin typeface="Arial" charset="0"/>
              </a:rPr>
              <a:t>4.1.2.5 – Unicast, Multicast, and Broadcast</a:t>
            </a:r>
          </a:p>
        </p:txBody>
      </p:sp>
    </p:spTree>
    <p:extLst>
      <p:ext uri="{BB962C8B-B14F-4D97-AF65-F5344CB8AC3E}">
        <p14:creationId xmlns:p14="http://schemas.microsoft.com/office/powerpoint/2010/main" val="50835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4.1.2</a:t>
            </a:r>
            <a:r>
              <a:rPr lang="en-US" sz="1200" baseline="0" dirty="0"/>
              <a:t> – </a:t>
            </a:r>
            <a:r>
              <a:rPr lang="en-US" dirty="0"/>
              <a:t>Communications Protocols</a:t>
            </a:r>
          </a:p>
          <a:p>
            <a:pPr>
              <a:lnSpc>
                <a:spcPct val="80000"/>
              </a:lnSpc>
              <a:buFontTx/>
              <a:buNone/>
            </a:pPr>
            <a:r>
              <a:rPr lang="en-US" baseline="0" dirty="0">
                <a:latin typeface="Arial" charset="0"/>
              </a:rPr>
              <a:t>4.1.2.6 – Reference Models</a:t>
            </a:r>
          </a:p>
          <a:p>
            <a:pPr>
              <a:lnSpc>
                <a:spcPct val="80000"/>
              </a:lnSpc>
              <a:buFontTx/>
              <a:buNone/>
            </a:pPr>
            <a:endParaRPr lang="en-US" dirty="0"/>
          </a:p>
        </p:txBody>
      </p:sp>
    </p:spTree>
    <p:extLst>
      <p:ext uri="{BB962C8B-B14F-4D97-AF65-F5344CB8AC3E}">
        <p14:creationId xmlns:p14="http://schemas.microsoft.com/office/powerpoint/2010/main" val="2808755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4.1.2</a:t>
            </a:r>
            <a:r>
              <a:rPr lang="en-US" sz="1200" baseline="0" dirty="0"/>
              <a:t> – </a:t>
            </a:r>
            <a:r>
              <a:rPr lang="en-US" dirty="0"/>
              <a:t>Communications Protocols</a:t>
            </a:r>
          </a:p>
          <a:p>
            <a:pPr>
              <a:lnSpc>
                <a:spcPct val="80000"/>
              </a:lnSpc>
              <a:buFontTx/>
              <a:buNone/>
            </a:pPr>
            <a:r>
              <a:rPr lang="en-US" baseline="0" dirty="0">
                <a:latin typeface="Arial" charset="0"/>
              </a:rPr>
              <a:t>4.1.2.7 – Three Addresses</a:t>
            </a:r>
          </a:p>
          <a:p>
            <a:pPr>
              <a:lnSpc>
                <a:spcPct val="80000"/>
              </a:lnSpc>
              <a:buFontTx/>
              <a:buNone/>
            </a:pP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11477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4.1.2</a:t>
            </a:r>
            <a:r>
              <a:rPr lang="en-US" sz="1200" baseline="0" dirty="0"/>
              <a:t> – </a:t>
            </a:r>
            <a:r>
              <a:rPr lang="en-US" dirty="0"/>
              <a:t>Communications Protocols</a:t>
            </a:r>
          </a:p>
          <a:p>
            <a:pPr>
              <a:lnSpc>
                <a:spcPct val="80000"/>
              </a:lnSpc>
              <a:buFontTx/>
              <a:buNone/>
            </a:pPr>
            <a:r>
              <a:rPr lang="en-US" baseline="0" dirty="0">
                <a:latin typeface="Arial" charset="0"/>
              </a:rPr>
              <a:t>4.1.2.8 – Encapsulation</a:t>
            </a:r>
          </a:p>
          <a:p>
            <a:pPr>
              <a:lnSpc>
                <a:spcPct val="80000"/>
              </a:lnSpc>
              <a:buFontTx/>
              <a:buNone/>
            </a:pP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3345879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4.1.2</a:t>
            </a:r>
            <a:r>
              <a:rPr lang="en-US" sz="1200" baseline="0" dirty="0"/>
              <a:t> – </a:t>
            </a:r>
            <a:r>
              <a:rPr lang="en-US" dirty="0"/>
              <a:t>Communications Protocols</a:t>
            </a:r>
          </a:p>
          <a:p>
            <a:pPr>
              <a:lnSpc>
                <a:spcPct val="80000"/>
              </a:lnSpc>
              <a:buFontTx/>
              <a:buNone/>
            </a:pPr>
            <a:r>
              <a:rPr lang="en-US" baseline="0" dirty="0">
                <a:latin typeface="Arial" charset="0"/>
              </a:rPr>
              <a:t>4.1.2.8 – Encapsulation</a:t>
            </a:r>
          </a:p>
          <a:p>
            <a:pPr>
              <a:lnSpc>
                <a:spcPct val="80000"/>
              </a:lnSpc>
              <a:buFontTx/>
              <a:buNone/>
            </a:pP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329747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4.1.2</a:t>
            </a:r>
            <a:r>
              <a:rPr lang="en-US" sz="1200" baseline="0" dirty="0"/>
              <a:t> – </a:t>
            </a:r>
            <a:r>
              <a:rPr lang="en-US" dirty="0"/>
              <a:t>Communications Protocols</a:t>
            </a:r>
          </a:p>
          <a:p>
            <a:pPr>
              <a:lnSpc>
                <a:spcPct val="80000"/>
              </a:lnSpc>
              <a:buFontTx/>
              <a:buNone/>
            </a:pPr>
            <a:r>
              <a:rPr lang="en-US" baseline="0" dirty="0">
                <a:latin typeface="Arial" charset="0"/>
              </a:rPr>
              <a:t>4.1.2.9 – Scenario: Sending and Receiving a Web Page</a:t>
            </a:r>
          </a:p>
          <a:p>
            <a:pPr>
              <a:lnSpc>
                <a:spcPct val="80000"/>
              </a:lnSpc>
              <a:buFontTx/>
              <a:buNone/>
            </a:pP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89508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 – Network Protocols and Services</a:t>
            </a:r>
          </a:p>
          <a:p>
            <a:pPr>
              <a:buFontTx/>
              <a:buNone/>
            </a:pPr>
            <a:r>
              <a:rPr lang="en-US" sz="1200" b="0" dirty="0"/>
              <a:t>4.2 – Ethernet and Internet Protocol (IP)</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 – Network Protocols and Services</a:t>
            </a:r>
          </a:p>
          <a:p>
            <a:pPr>
              <a:buFontTx/>
              <a:buNone/>
            </a:pPr>
            <a:r>
              <a:rPr lang="en-US" sz="1200" b="0" dirty="0"/>
              <a:t>4.1 – Network Protocols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4.2.1 – Ethernet</a:t>
            </a:r>
          </a:p>
          <a:p>
            <a:pPr>
              <a:lnSpc>
                <a:spcPct val="80000"/>
              </a:lnSpc>
              <a:buFontTx/>
              <a:buNone/>
            </a:pPr>
            <a:r>
              <a:rPr lang="en-US" dirty="0"/>
              <a:t>4.2.1.1 – The Ethernet Protocol</a:t>
            </a:r>
          </a:p>
        </p:txBody>
      </p:sp>
    </p:spTree>
    <p:extLst>
      <p:ext uri="{BB962C8B-B14F-4D97-AF65-F5344CB8AC3E}">
        <p14:creationId xmlns:p14="http://schemas.microsoft.com/office/powerpoint/2010/main" val="4057888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4.2.1 – Ethernet</a:t>
            </a:r>
          </a:p>
          <a:p>
            <a:pPr>
              <a:lnSpc>
                <a:spcPct val="80000"/>
              </a:lnSpc>
              <a:buFontTx/>
              <a:buNone/>
            </a:pPr>
            <a:r>
              <a:rPr lang="en-US" dirty="0"/>
              <a:t>4.2.1.2 – The Ethernet Frame</a:t>
            </a:r>
          </a:p>
        </p:txBody>
      </p:sp>
    </p:spTree>
    <p:extLst>
      <p:ext uri="{BB962C8B-B14F-4D97-AF65-F5344CB8AC3E}">
        <p14:creationId xmlns:p14="http://schemas.microsoft.com/office/powerpoint/2010/main" val="2684109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4.2.1 – Ethernet</a:t>
            </a:r>
          </a:p>
          <a:p>
            <a:pPr>
              <a:lnSpc>
                <a:spcPct val="80000"/>
              </a:lnSpc>
              <a:buFontTx/>
              <a:buNone/>
            </a:pPr>
            <a:r>
              <a:rPr lang="en-US" dirty="0"/>
              <a:t>4.2.1.3 – MAC Address Format</a:t>
            </a:r>
          </a:p>
          <a:p>
            <a:pPr>
              <a:lnSpc>
                <a:spcPct val="80000"/>
              </a:lnSpc>
              <a:buFontTx/>
              <a:buNone/>
            </a:pPr>
            <a:r>
              <a:rPr lang="en-US" dirty="0"/>
              <a:t>4.2.1.4 – Activity- Ethernet Frame Fields</a:t>
            </a:r>
          </a:p>
        </p:txBody>
      </p:sp>
    </p:spTree>
    <p:extLst>
      <p:ext uri="{BB962C8B-B14F-4D97-AF65-F5344CB8AC3E}">
        <p14:creationId xmlns:p14="http://schemas.microsoft.com/office/powerpoint/2010/main" val="130734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4.2.2 – IPv4</a:t>
            </a:r>
          </a:p>
          <a:p>
            <a:pPr>
              <a:lnSpc>
                <a:spcPct val="80000"/>
              </a:lnSpc>
              <a:buFontTx/>
              <a:buNone/>
            </a:pPr>
            <a:r>
              <a:rPr lang="en-US" dirty="0"/>
              <a:t>4.2.2.1 – IPv4 Encapsulation</a:t>
            </a:r>
          </a:p>
          <a:p>
            <a:pPr>
              <a:lnSpc>
                <a:spcPct val="80000"/>
              </a:lnSpc>
              <a:buFontTx/>
              <a:buNone/>
            </a:pPr>
            <a:endParaRPr lang="en-US" dirty="0"/>
          </a:p>
        </p:txBody>
      </p:sp>
    </p:spTree>
    <p:extLst>
      <p:ext uri="{BB962C8B-B14F-4D97-AF65-F5344CB8AC3E}">
        <p14:creationId xmlns:p14="http://schemas.microsoft.com/office/powerpoint/2010/main" val="329052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4.2.2 – IPv4</a:t>
            </a:r>
          </a:p>
          <a:p>
            <a:pPr>
              <a:lnSpc>
                <a:spcPct val="80000"/>
              </a:lnSpc>
              <a:buFontTx/>
              <a:buNone/>
            </a:pPr>
            <a:r>
              <a:rPr lang="en-US" dirty="0"/>
              <a:t>4.2.2.2 – IPv4 Characteristics</a:t>
            </a:r>
          </a:p>
          <a:p>
            <a:pPr>
              <a:lnSpc>
                <a:spcPct val="80000"/>
              </a:lnSpc>
              <a:buFontTx/>
              <a:buNone/>
            </a:pPr>
            <a:r>
              <a:rPr lang="en-US" dirty="0"/>
              <a:t>4.2.2.3- Activity – IPv4 Characteristics</a:t>
            </a:r>
          </a:p>
          <a:p>
            <a:pPr>
              <a:lnSpc>
                <a:spcPct val="80000"/>
              </a:lnSpc>
              <a:buFontTx/>
              <a:buNone/>
            </a:pPr>
            <a:endParaRPr lang="en-US" dirty="0"/>
          </a:p>
        </p:txBody>
      </p:sp>
    </p:spTree>
    <p:extLst>
      <p:ext uri="{BB962C8B-B14F-4D97-AF65-F5344CB8AC3E}">
        <p14:creationId xmlns:p14="http://schemas.microsoft.com/office/powerpoint/2010/main" val="1677426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4.2.2 – IPv4</a:t>
            </a:r>
          </a:p>
          <a:p>
            <a:pPr>
              <a:lnSpc>
                <a:spcPct val="80000"/>
              </a:lnSpc>
              <a:buFontTx/>
              <a:buNone/>
            </a:pPr>
            <a:r>
              <a:rPr lang="en-US" dirty="0"/>
              <a:t>4.2.2.4-</a:t>
            </a:r>
            <a:r>
              <a:rPr lang="en-US" baseline="0" dirty="0"/>
              <a:t> IPv4 Packet</a:t>
            </a:r>
            <a:endParaRPr lang="en-US" dirty="0"/>
          </a:p>
        </p:txBody>
      </p:sp>
    </p:spTree>
    <p:extLst>
      <p:ext uri="{BB962C8B-B14F-4D97-AF65-F5344CB8AC3E}">
        <p14:creationId xmlns:p14="http://schemas.microsoft.com/office/powerpoint/2010/main" val="660412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4.2.3 – IPv4 Addressing Basics</a:t>
            </a:r>
          </a:p>
          <a:p>
            <a:pPr>
              <a:lnSpc>
                <a:spcPct val="80000"/>
              </a:lnSpc>
              <a:buFontTx/>
              <a:buNone/>
            </a:pPr>
            <a:r>
              <a:rPr lang="en-US" dirty="0"/>
              <a:t>4.2.3.1 – IPv4 Host Address Structure</a:t>
            </a:r>
          </a:p>
        </p:txBody>
      </p:sp>
    </p:spTree>
    <p:extLst>
      <p:ext uri="{BB962C8B-B14F-4D97-AF65-F5344CB8AC3E}">
        <p14:creationId xmlns:p14="http://schemas.microsoft.com/office/powerpoint/2010/main" val="2684266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4.2.3 – IPv4 Addressing Basics</a:t>
            </a:r>
          </a:p>
          <a:p>
            <a:pPr>
              <a:lnSpc>
                <a:spcPct val="80000"/>
              </a:lnSpc>
              <a:buFontTx/>
              <a:buNone/>
            </a:pPr>
            <a:r>
              <a:rPr lang="en-US" dirty="0"/>
              <a:t>4.2.3.3 – IPv4 Subnet</a:t>
            </a:r>
            <a:r>
              <a:rPr lang="en-US" baseline="0" dirty="0"/>
              <a:t> Mask and Network Address</a:t>
            </a:r>
            <a:endParaRPr lang="en-US" dirty="0"/>
          </a:p>
        </p:txBody>
      </p:sp>
    </p:spTree>
    <p:extLst>
      <p:ext uri="{BB962C8B-B14F-4D97-AF65-F5344CB8AC3E}">
        <p14:creationId xmlns:p14="http://schemas.microsoft.com/office/powerpoint/2010/main" val="2890552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4.2.3 – IPv4 Addressing Basics</a:t>
            </a:r>
          </a:p>
          <a:p>
            <a:pPr>
              <a:lnSpc>
                <a:spcPct val="80000"/>
              </a:lnSpc>
              <a:buFontTx/>
              <a:buNone/>
            </a:pPr>
            <a:r>
              <a:rPr lang="en-US" dirty="0"/>
              <a:t>4.2.3.4 – Subnetting Broadcast Domains</a:t>
            </a:r>
          </a:p>
        </p:txBody>
      </p:sp>
    </p:spTree>
    <p:extLst>
      <p:ext uri="{BB962C8B-B14F-4D97-AF65-F5344CB8AC3E}">
        <p14:creationId xmlns:p14="http://schemas.microsoft.com/office/powerpoint/2010/main" val="334145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4.2.4 – Types of IPv4 Addresses</a:t>
            </a:r>
          </a:p>
          <a:p>
            <a:pPr>
              <a:lnSpc>
                <a:spcPct val="80000"/>
              </a:lnSpc>
              <a:buFontTx/>
              <a:buNone/>
            </a:pPr>
            <a:r>
              <a:rPr lang="en-US" dirty="0"/>
              <a:t>4.2.4.1 – IPv4 Address Classes and Default Subnet Masks</a:t>
            </a:r>
          </a:p>
        </p:txBody>
      </p:sp>
    </p:spTree>
    <p:extLst>
      <p:ext uri="{BB962C8B-B14F-4D97-AF65-F5344CB8AC3E}">
        <p14:creationId xmlns:p14="http://schemas.microsoft.com/office/powerpoint/2010/main" val="1207950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4.1.1</a:t>
            </a:r>
            <a:r>
              <a:rPr lang="en-US" sz="1200" baseline="0" dirty="0"/>
              <a:t> – </a:t>
            </a:r>
            <a:r>
              <a:rPr lang="en-US" dirty="0"/>
              <a:t>Network Communications Process</a:t>
            </a:r>
          </a:p>
          <a:p>
            <a:pPr>
              <a:lnSpc>
                <a:spcPct val="80000"/>
              </a:lnSpc>
              <a:buFontTx/>
              <a:buNone/>
            </a:pPr>
            <a:r>
              <a:rPr lang="en-US" baseline="0" dirty="0">
                <a:latin typeface="Arial" charset="0"/>
              </a:rPr>
              <a:t>4.1.1.1 – Views of the Network</a:t>
            </a:r>
          </a:p>
        </p:txBody>
      </p:sp>
    </p:spTree>
    <p:extLst>
      <p:ext uri="{BB962C8B-B14F-4D97-AF65-F5344CB8AC3E}">
        <p14:creationId xmlns:p14="http://schemas.microsoft.com/office/powerpoint/2010/main" val="3525190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4.2.4 – Types of IPv4 Addresses</a:t>
            </a:r>
          </a:p>
          <a:p>
            <a:pPr>
              <a:lnSpc>
                <a:spcPct val="80000"/>
              </a:lnSpc>
              <a:buFontTx/>
              <a:buNone/>
            </a:pPr>
            <a:r>
              <a:rPr lang="en-US" dirty="0"/>
              <a:t>4.2.4.2 – Reserved Private Addresses</a:t>
            </a:r>
          </a:p>
        </p:txBody>
      </p:sp>
    </p:spTree>
    <p:extLst>
      <p:ext uri="{BB962C8B-B14F-4D97-AF65-F5344CB8AC3E}">
        <p14:creationId xmlns:p14="http://schemas.microsoft.com/office/powerpoint/2010/main" val="1709946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4.2.5 – The Default Gateway</a:t>
            </a:r>
          </a:p>
          <a:p>
            <a:pPr>
              <a:lnSpc>
                <a:spcPct val="80000"/>
              </a:lnSpc>
              <a:buFontTx/>
              <a:buNone/>
            </a:pPr>
            <a:r>
              <a:rPr lang="en-US" dirty="0"/>
              <a:t>4.2.5.1 – Host Forwarding Decision</a:t>
            </a:r>
          </a:p>
          <a:p>
            <a:pPr>
              <a:lnSpc>
                <a:spcPct val="80000"/>
              </a:lnSpc>
              <a:buFontTx/>
              <a:buNone/>
            </a:pPr>
            <a:endParaRPr lang="en-US" dirty="0"/>
          </a:p>
        </p:txBody>
      </p:sp>
    </p:spTree>
    <p:extLst>
      <p:ext uri="{BB962C8B-B14F-4D97-AF65-F5344CB8AC3E}">
        <p14:creationId xmlns:p14="http://schemas.microsoft.com/office/powerpoint/2010/main" val="778533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4.2.5 – The Default Gateway</a:t>
            </a:r>
          </a:p>
          <a:p>
            <a:pPr>
              <a:lnSpc>
                <a:spcPct val="80000"/>
              </a:lnSpc>
              <a:buFontTx/>
              <a:buNone/>
            </a:pPr>
            <a:r>
              <a:rPr lang="en-US" dirty="0"/>
              <a:t>4.2.5.2 – Default Gateway</a:t>
            </a:r>
          </a:p>
        </p:txBody>
      </p:sp>
    </p:spTree>
    <p:extLst>
      <p:ext uri="{BB962C8B-B14F-4D97-AF65-F5344CB8AC3E}">
        <p14:creationId xmlns:p14="http://schemas.microsoft.com/office/powerpoint/2010/main" val="3012942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endParaRPr lang="en-GB" b="0" dirty="0"/>
          </a:p>
          <a:p>
            <a:pPr>
              <a:lnSpc>
                <a:spcPct val="80000"/>
              </a:lnSpc>
              <a:buFontTx/>
              <a:buNone/>
            </a:pPr>
            <a:r>
              <a:rPr lang="en-US" dirty="0"/>
              <a:t>4.2.5 – The Default Gateway</a:t>
            </a:r>
          </a:p>
          <a:p>
            <a:pPr>
              <a:lnSpc>
                <a:spcPct val="80000"/>
              </a:lnSpc>
              <a:buFontTx/>
              <a:buNone/>
            </a:pPr>
            <a:r>
              <a:rPr lang="en-US" dirty="0"/>
              <a:t>4.2.5.3 – Using the Default Gateway</a:t>
            </a:r>
          </a:p>
        </p:txBody>
      </p:sp>
    </p:spTree>
    <p:extLst>
      <p:ext uri="{BB962C8B-B14F-4D97-AF65-F5344CB8AC3E}">
        <p14:creationId xmlns:p14="http://schemas.microsoft.com/office/powerpoint/2010/main" val="3943871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p>
          <a:p>
            <a:pPr>
              <a:buFontTx/>
              <a:buNone/>
            </a:pPr>
            <a:r>
              <a:rPr lang="en-US" sz="1200" b="0" dirty="0"/>
              <a:t>4.2.6 – IPv6</a:t>
            </a:r>
            <a:endParaRPr lang="en-GB" b="0" dirty="0"/>
          </a:p>
          <a:p>
            <a:r>
              <a:rPr lang="en-US" altLang="en-US" dirty="0"/>
              <a:t>4.2.6.1 – Need for IPv6</a:t>
            </a:r>
          </a:p>
          <a:p>
            <a:pPr>
              <a:lnSpc>
                <a:spcPct val="80000"/>
              </a:lnSpc>
              <a:buFontTx/>
              <a:buNone/>
            </a:pPr>
            <a:endParaRPr lang="en-US" dirty="0"/>
          </a:p>
        </p:txBody>
      </p:sp>
    </p:spTree>
    <p:extLst>
      <p:ext uri="{BB962C8B-B14F-4D97-AF65-F5344CB8AC3E}">
        <p14:creationId xmlns:p14="http://schemas.microsoft.com/office/powerpoint/2010/main" val="3524517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p>
          <a:p>
            <a:pPr>
              <a:buFontTx/>
              <a:buNone/>
            </a:pPr>
            <a:r>
              <a:rPr lang="en-US" sz="1200" b="0" dirty="0"/>
              <a:t>4.2.6 – IPv6</a:t>
            </a:r>
            <a:endParaRPr lang="en-GB" b="0" dirty="0"/>
          </a:p>
          <a:p>
            <a:r>
              <a:rPr lang="en-US" altLang="en-US" dirty="0"/>
              <a:t>4.2.6.2 – IPv6 Size and Representation</a:t>
            </a:r>
          </a:p>
          <a:p>
            <a:pPr>
              <a:lnSpc>
                <a:spcPct val="80000"/>
              </a:lnSpc>
              <a:buFontTx/>
              <a:buNone/>
            </a:pPr>
            <a:endParaRPr lang="en-US" dirty="0"/>
          </a:p>
        </p:txBody>
      </p:sp>
    </p:spTree>
    <p:extLst>
      <p:ext uri="{BB962C8B-B14F-4D97-AF65-F5344CB8AC3E}">
        <p14:creationId xmlns:p14="http://schemas.microsoft.com/office/powerpoint/2010/main" val="778385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p>
          <a:p>
            <a:pPr>
              <a:buFontTx/>
              <a:buNone/>
            </a:pPr>
            <a:r>
              <a:rPr lang="en-US" sz="1200" b="0" dirty="0"/>
              <a:t>4.2.6 – IPv6</a:t>
            </a:r>
            <a:endParaRPr lang="en-GB" b="0" dirty="0"/>
          </a:p>
          <a:p>
            <a:r>
              <a:rPr lang="en-US" altLang="en-US" dirty="0"/>
              <a:t>4.2.6.3 – IPv6 Address</a:t>
            </a:r>
            <a:r>
              <a:rPr lang="en-US" altLang="en-US" baseline="0" dirty="0"/>
              <a:t> Formatting </a:t>
            </a:r>
            <a:endParaRPr lang="en-US" altLang="en-US" dirty="0"/>
          </a:p>
          <a:p>
            <a:pPr>
              <a:lnSpc>
                <a:spcPct val="80000"/>
              </a:lnSpc>
              <a:buFontTx/>
              <a:buNone/>
            </a:pPr>
            <a:endParaRPr lang="en-US" dirty="0"/>
          </a:p>
        </p:txBody>
      </p:sp>
    </p:spTree>
    <p:extLst>
      <p:ext uri="{BB962C8B-B14F-4D97-AF65-F5344CB8AC3E}">
        <p14:creationId xmlns:p14="http://schemas.microsoft.com/office/powerpoint/2010/main" val="3320570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4.2 – Ethernet and Internet Protocol (IP)</a:t>
            </a:r>
          </a:p>
          <a:p>
            <a:pPr>
              <a:buFontTx/>
              <a:buNone/>
            </a:pPr>
            <a:r>
              <a:rPr lang="en-US" sz="1200" b="0" dirty="0"/>
              <a:t>4.2.6 – IPv6</a:t>
            </a:r>
            <a:endParaRPr lang="en-GB" b="0" dirty="0"/>
          </a:p>
          <a:p>
            <a:r>
              <a:rPr lang="en-US" altLang="en-US" dirty="0"/>
              <a:t>4.2.6.4 – IPv6 Prefix</a:t>
            </a:r>
            <a:r>
              <a:rPr lang="en-US" altLang="en-US" baseline="0" dirty="0"/>
              <a:t> Length</a:t>
            </a:r>
          </a:p>
          <a:p>
            <a:r>
              <a:rPr lang="en-US" altLang="en-US" baseline="0" dirty="0"/>
              <a:t>4.2.6.5- Activity – IPv6 Address Notation</a:t>
            </a:r>
            <a:endParaRPr lang="en-US" altLang="en-US" dirty="0"/>
          </a:p>
          <a:p>
            <a:pPr>
              <a:lnSpc>
                <a:spcPct val="80000"/>
              </a:lnSpc>
              <a:buFontTx/>
              <a:buNone/>
            </a:pPr>
            <a:endParaRPr lang="en-US" dirty="0"/>
          </a:p>
        </p:txBody>
      </p:sp>
    </p:spTree>
    <p:extLst>
      <p:ext uri="{BB962C8B-B14F-4D97-AF65-F5344CB8AC3E}">
        <p14:creationId xmlns:p14="http://schemas.microsoft.com/office/powerpoint/2010/main" val="2695237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 – Network Protocols and Services</a:t>
            </a:r>
          </a:p>
          <a:p>
            <a:pPr>
              <a:buFontTx/>
              <a:buNone/>
            </a:pPr>
            <a:r>
              <a:rPr lang="en-US" sz="1200" b="0" dirty="0"/>
              <a:t>4.3 – Connectivity Verification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743807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39</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4.3 – Connectivity Verification</a:t>
            </a:r>
          </a:p>
          <a:p>
            <a:pPr>
              <a:buFontTx/>
              <a:buNone/>
            </a:pPr>
            <a:r>
              <a:rPr lang="en-US" sz="1200" b="0" dirty="0"/>
              <a:t>4.3.1 - ICMP</a:t>
            </a:r>
            <a:endParaRPr lang="en-GB" b="0" dirty="0"/>
          </a:p>
          <a:p>
            <a:r>
              <a:rPr lang="en-US" altLang="en-US" dirty="0"/>
              <a:t>4.3.1.1 – ICMPv4 Messages</a:t>
            </a:r>
          </a:p>
        </p:txBody>
      </p:sp>
    </p:spTree>
    <p:extLst>
      <p:ext uri="{BB962C8B-B14F-4D97-AF65-F5344CB8AC3E}">
        <p14:creationId xmlns:p14="http://schemas.microsoft.com/office/powerpoint/2010/main" val="437572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t>4.1.1</a:t>
            </a:r>
            <a:r>
              <a:rPr lang="en-US" sz="1200" baseline="0" dirty="0"/>
              <a:t> – </a:t>
            </a:r>
            <a:r>
              <a:rPr lang="en-US" dirty="0"/>
              <a:t>Network Communications Process</a:t>
            </a:r>
          </a:p>
          <a:p>
            <a:pPr>
              <a:lnSpc>
                <a:spcPct val="80000"/>
              </a:lnSpc>
              <a:buFontTx/>
              <a:buNone/>
            </a:pPr>
            <a:r>
              <a:rPr lang="en-US" baseline="0" dirty="0">
                <a:latin typeface="Arial" charset="0"/>
              </a:rPr>
              <a:t>4.1.1.2 – Client – Server  Communications</a:t>
            </a:r>
          </a:p>
        </p:txBody>
      </p:sp>
    </p:spTree>
    <p:extLst>
      <p:ext uri="{BB962C8B-B14F-4D97-AF65-F5344CB8AC3E}">
        <p14:creationId xmlns:p14="http://schemas.microsoft.com/office/powerpoint/2010/main" val="440421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40</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4.3 – Connectivity Verification</a:t>
            </a:r>
          </a:p>
          <a:p>
            <a:pPr>
              <a:buFontTx/>
              <a:buNone/>
            </a:pPr>
            <a:r>
              <a:rPr lang="en-US" sz="1200" b="0" dirty="0"/>
              <a:t>4.3.1 - ICMP</a:t>
            </a:r>
            <a:endParaRPr lang="en-GB" b="0" dirty="0"/>
          </a:p>
          <a:p>
            <a:r>
              <a:rPr lang="en-US" altLang="en-US" dirty="0"/>
              <a:t>4.3.1.2 – ICMPv6 RS and RA Messages</a:t>
            </a:r>
          </a:p>
        </p:txBody>
      </p:sp>
    </p:spTree>
    <p:extLst>
      <p:ext uri="{BB962C8B-B14F-4D97-AF65-F5344CB8AC3E}">
        <p14:creationId xmlns:p14="http://schemas.microsoft.com/office/powerpoint/2010/main" val="2313457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41</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4.3 – Connectivity Verification</a:t>
            </a:r>
          </a:p>
          <a:p>
            <a:pPr>
              <a:buFontTx/>
              <a:buNone/>
            </a:pPr>
            <a:r>
              <a:rPr lang="en-US" sz="1200" b="0" dirty="0"/>
              <a:t>4.3.1 - ICMP</a:t>
            </a:r>
            <a:endParaRPr lang="en-GB" b="0" dirty="0"/>
          </a:p>
          <a:p>
            <a:r>
              <a:rPr lang="en-US" altLang="en-US" dirty="0"/>
              <a:t>4.3.1.2 – ICMPv6 RS and RA Messages</a:t>
            </a:r>
          </a:p>
        </p:txBody>
      </p:sp>
    </p:spTree>
    <p:extLst>
      <p:ext uri="{BB962C8B-B14F-4D97-AF65-F5344CB8AC3E}">
        <p14:creationId xmlns:p14="http://schemas.microsoft.com/office/powerpoint/2010/main" val="117490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42</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4.3 – Connectivity Verification</a:t>
            </a:r>
          </a:p>
          <a:p>
            <a:pPr>
              <a:buFontTx/>
              <a:buNone/>
            </a:pPr>
            <a:r>
              <a:rPr lang="en-US" sz="1200" b="0" dirty="0"/>
              <a:t>4.3.2 – Ping and Traceroute Utilities</a:t>
            </a:r>
            <a:endParaRPr lang="en-GB" b="0" dirty="0"/>
          </a:p>
          <a:p>
            <a:r>
              <a:rPr lang="en-US" altLang="en-US" dirty="0"/>
              <a:t>4.3.2.1 – Ping – Testing the Local Stack</a:t>
            </a:r>
          </a:p>
        </p:txBody>
      </p:sp>
    </p:spTree>
    <p:extLst>
      <p:ext uri="{BB962C8B-B14F-4D97-AF65-F5344CB8AC3E}">
        <p14:creationId xmlns:p14="http://schemas.microsoft.com/office/powerpoint/2010/main" val="257982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43</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4.3 – Connectivity Verification</a:t>
            </a:r>
          </a:p>
          <a:p>
            <a:pPr>
              <a:buFontTx/>
              <a:buNone/>
            </a:pPr>
            <a:r>
              <a:rPr lang="en-US" sz="1200" b="0" dirty="0"/>
              <a:t>4.3.2 – Ping and Traceroute Utilities</a:t>
            </a:r>
            <a:endParaRPr lang="en-GB" b="0" dirty="0"/>
          </a:p>
          <a:p>
            <a:r>
              <a:rPr lang="en-US" altLang="en-US" dirty="0"/>
              <a:t>4.3.2.2 – Ping – Testing Connectivity to Local LAN</a:t>
            </a:r>
          </a:p>
        </p:txBody>
      </p:sp>
    </p:spTree>
    <p:extLst>
      <p:ext uri="{BB962C8B-B14F-4D97-AF65-F5344CB8AC3E}">
        <p14:creationId xmlns:p14="http://schemas.microsoft.com/office/powerpoint/2010/main" val="337227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44</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4.3 – Connectivity Verification</a:t>
            </a:r>
          </a:p>
          <a:p>
            <a:pPr>
              <a:buFontTx/>
              <a:buNone/>
            </a:pPr>
            <a:r>
              <a:rPr lang="en-US" sz="1200" b="0" dirty="0"/>
              <a:t>4.3.2 – Ping and Traceroute Utilities</a:t>
            </a:r>
            <a:endParaRPr lang="en-GB" b="0" dirty="0"/>
          </a:p>
          <a:p>
            <a:r>
              <a:rPr lang="en-US" altLang="en-US" dirty="0"/>
              <a:t>4.3.2.3 – Ping – Testing Connectivity</a:t>
            </a:r>
            <a:r>
              <a:rPr lang="en-US" altLang="en-US" baseline="0" dirty="0"/>
              <a:t> to Remote Host</a:t>
            </a:r>
            <a:endParaRPr lang="en-US" altLang="en-US" dirty="0"/>
          </a:p>
        </p:txBody>
      </p:sp>
    </p:spTree>
    <p:extLst>
      <p:ext uri="{BB962C8B-B14F-4D97-AF65-F5344CB8AC3E}">
        <p14:creationId xmlns:p14="http://schemas.microsoft.com/office/powerpoint/2010/main" val="1953589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45</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4.3 – Connectivity Verification</a:t>
            </a:r>
          </a:p>
          <a:p>
            <a:pPr>
              <a:buFontTx/>
              <a:buNone/>
            </a:pPr>
            <a:r>
              <a:rPr lang="en-US" sz="1200" b="0" dirty="0"/>
              <a:t>4.3.2 – Ping and Traceroute Utilities</a:t>
            </a:r>
            <a:endParaRPr lang="en-GB" b="0" dirty="0"/>
          </a:p>
          <a:p>
            <a:r>
              <a:rPr lang="en-US" altLang="en-US" dirty="0"/>
              <a:t>4.3.2.4</a:t>
            </a:r>
            <a:r>
              <a:rPr lang="en-US" altLang="en-US" baseline="0" dirty="0"/>
              <a:t> – Traceroute – Testing the Path</a:t>
            </a:r>
            <a:endParaRPr lang="en-US" altLang="en-US" dirty="0"/>
          </a:p>
        </p:txBody>
      </p:sp>
    </p:spTree>
    <p:extLst>
      <p:ext uri="{BB962C8B-B14F-4D97-AF65-F5344CB8AC3E}">
        <p14:creationId xmlns:p14="http://schemas.microsoft.com/office/powerpoint/2010/main" val="1825091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46</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4.3 – Connectivity Verification</a:t>
            </a:r>
          </a:p>
          <a:p>
            <a:pPr>
              <a:buFontTx/>
              <a:buNone/>
            </a:pPr>
            <a:r>
              <a:rPr lang="en-US" sz="1200" b="0" dirty="0"/>
              <a:t>4.3.2 – Ping and Traceroute Utilities</a:t>
            </a:r>
            <a:endParaRPr lang="en-GB" b="0" dirty="0"/>
          </a:p>
          <a:p>
            <a:r>
              <a:rPr lang="en-US" altLang="en-US" dirty="0"/>
              <a:t>4.3.2.5</a:t>
            </a:r>
            <a:r>
              <a:rPr lang="en-US" altLang="en-US" baseline="0" dirty="0"/>
              <a:t> – ICMP Packet Format</a:t>
            </a:r>
            <a:endParaRPr lang="en-US" altLang="en-US" dirty="0"/>
          </a:p>
        </p:txBody>
      </p:sp>
    </p:spTree>
    <p:extLst>
      <p:ext uri="{BB962C8B-B14F-4D97-AF65-F5344CB8AC3E}">
        <p14:creationId xmlns:p14="http://schemas.microsoft.com/office/powerpoint/2010/main" val="52416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 – Network Protocols and Services</a:t>
            </a:r>
          </a:p>
          <a:p>
            <a:pPr>
              <a:buFontTx/>
              <a:buNone/>
            </a:pPr>
            <a:r>
              <a:rPr lang="en-US" sz="1200" dirty="0"/>
              <a:t>4.4 - Address Resolution Protocol</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6339707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48</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4.4 – Address Resolution Protocol</a:t>
            </a:r>
          </a:p>
          <a:p>
            <a:pPr>
              <a:buFontTx/>
              <a:buNone/>
            </a:pPr>
            <a:r>
              <a:rPr lang="en-US" sz="1200" b="0" dirty="0"/>
              <a:t>4.4.1 – MAC and IP</a:t>
            </a:r>
            <a:endParaRPr lang="en-GB" b="0" dirty="0"/>
          </a:p>
          <a:p>
            <a:r>
              <a:rPr lang="en-US" altLang="en-US" dirty="0"/>
              <a:t>4.4.1.1 – Destination on Same Network</a:t>
            </a:r>
          </a:p>
        </p:txBody>
      </p:sp>
    </p:spTree>
    <p:extLst>
      <p:ext uri="{BB962C8B-B14F-4D97-AF65-F5344CB8AC3E}">
        <p14:creationId xmlns:p14="http://schemas.microsoft.com/office/powerpoint/2010/main" val="25310908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49</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4.4 – Address Resolution Protocol</a:t>
            </a:r>
          </a:p>
          <a:p>
            <a:pPr>
              <a:buFontTx/>
              <a:buNone/>
            </a:pPr>
            <a:r>
              <a:rPr lang="en-US" sz="1200" b="0" dirty="0"/>
              <a:t>4.4.1 – MAC and IP</a:t>
            </a:r>
            <a:endParaRPr lang="en-GB" b="0" dirty="0"/>
          </a:p>
          <a:p>
            <a:r>
              <a:rPr lang="en-US" altLang="en-US" dirty="0"/>
              <a:t>4.4.1.2 – Destination on Remote Network</a:t>
            </a:r>
          </a:p>
        </p:txBody>
      </p:sp>
    </p:spTree>
    <p:extLst>
      <p:ext uri="{BB962C8B-B14F-4D97-AF65-F5344CB8AC3E}">
        <p14:creationId xmlns:p14="http://schemas.microsoft.com/office/powerpoint/2010/main" val="181304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4.1.1</a:t>
            </a:r>
            <a:r>
              <a:rPr lang="en-US" sz="1200" baseline="0" dirty="0"/>
              <a:t> – </a:t>
            </a:r>
            <a:r>
              <a:rPr lang="en-US" dirty="0"/>
              <a:t>Network Communications Process</a:t>
            </a:r>
          </a:p>
          <a:p>
            <a:pPr>
              <a:lnSpc>
                <a:spcPct val="80000"/>
              </a:lnSpc>
              <a:buFontTx/>
              <a:buNone/>
            </a:pPr>
            <a:r>
              <a:rPr lang="en-US" baseline="0" dirty="0">
                <a:latin typeface="Arial" charset="0"/>
              </a:rPr>
              <a:t>4.1.1.3 – A typical session: student</a:t>
            </a:r>
          </a:p>
        </p:txBody>
      </p:sp>
    </p:spTree>
    <p:extLst>
      <p:ext uri="{BB962C8B-B14F-4D97-AF65-F5344CB8AC3E}">
        <p14:creationId xmlns:p14="http://schemas.microsoft.com/office/powerpoint/2010/main" val="30814853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50</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4.4 – Address Resolution Protocol</a:t>
            </a:r>
          </a:p>
          <a:p>
            <a:pPr>
              <a:buFontTx/>
              <a:buNone/>
            </a:pPr>
            <a:r>
              <a:rPr lang="en-US" sz="1200" b="0" dirty="0"/>
              <a:t>4.4.2 – ARP</a:t>
            </a:r>
            <a:endParaRPr lang="en-GB" b="0" dirty="0"/>
          </a:p>
          <a:p>
            <a:r>
              <a:rPr lang="en-US" altLang="en-US" dirty="0"/>
              <a:t>4.4.2.1 – Introduction to ARP</a:t>
            </a:r>
          </a:p>
        </p:txBody>
      </p:sp>
    </p:spTree>
    <p:extLst>
      <p:ext uri="{BB962C8B-B14F-4D97-AF65-F5344CB8AC3E}">
        <p14:creationId xmlns:p14="http://schemas.microsoft.com/office/powerpoint/2010/main" val="2798805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51</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4.4 – Address Resolution Protocol</a:t>
            </a:r>
          </a:p>
          <a:p>
            <a:pPr>
              <a:buFontTx/>
              <a:buNone/>
            </a:pPr>
            <a:r>
              <a:rPr lang="en-US" sz="1200" b="0" dirty="0"/>
              <a:t>4.4.2 – ARP</a:t>
            </a:r>
            <a:endParaRPr lang="en-GB" b="0" dirty="0"/>
          </a:p>
          <a:p>
            <a:r>
              <a:rPr lang="en-US" altLang="en-US" dirty="0"/>
              <a:t>4.4.2.2 – ARP Functions</a:t>
            </a:r>
          </a:p>
        </p:txBody>
      </p:sp>
    </p:spTree>
    <p:extLst>
      <p:ext uri="{BB962C8B-B14F-4D97-AF65-F5344CB8AC3E}">
        <p14:creationId xmlns:p14="http://schemas.microsoft.com/office/powerpoint/2010/main" val="390078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52</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4.4 – Address Resolution Protocol</a:t>
            </a:r>
          </a:p>
          <a:p>
            <a:pPr>
              <a:buFontTx/>
              <a:buNone/>
            </a:pPr>
            <a:r>
              <a:rPr lang="en-US" sz="1200" b="0" dirty="0"/>
              <a:t>4.4.2 – ARP</a:t>
            </a:r>
            <a:endParaRPr lang="en-GB" b="0" dirty="0"/>
          </a:p>
          <a:p>
            <a:r>
              <a:rPr lang="en-US" altLang="en-US" dirty="0"/>
              <a:t>4.4.2.6 – Removing Entries from an ARP Table</a:t>
            </a:r>
          </a:p>
        </p:txBody>
      </p:sp>
    </p:spTree>
    <p:extLst>
      <p:ext uri="{BB962C8B-B14F-4D97-AF65-F5344CB8AC3E}">
        <p14:creationId xmlns:p14="http://schemas.microsoft.com/office/powerpoint/2010/main" val="423150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53</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4.4 – Address Resolution Protocol</a:t>
            </a:r>
          </a:p>
          <a:p>
            <a:pPr>
              <a:buFontTx/>
              <a:buNone/>
            </a:pPr>
            <a:r>
              <a:rPr lang="en-US" sz="1200" b="0" dirty="0"/>
              <a:t>4.4.2 – ARP</a:t>
            </a:r>
            <a:endParaRPr lang="en-GB" b="0" dirty="0"/>
          </a:p>
          <a:p>
            <a:r>
              <a:rPr lang="en-US" altLang="en-US" dirty="0"/>
              <a:t>4.4.2.7 – ARP Tables on Networking Devices</a:t>
            </a:r>
          </a:p>
        </p:txBody>
      </p:sp>
    </p:spTree>
    <p:extLst>
      <p:ext uri="{BB962C8B-B14F-4D97-AF65-F5344CB8AC3E}">
        <p14:creationId xmlns:p14="http://schemas.microsoft.com/office/powerpoint/2010/main" val="156916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54</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4.4 – Address Resolution Protocol</a:t>
            </a:r>
          </a:p>
          <a:p>
            <a:pPr>
              <a:buFontTx/>
              <a:buNone/>
            </a:pPr>
            <a:r>
              <a:rPr lang="en-US" sz="1200" b="0" dirty="0"/>
              <a:t>4.4.3 – ARP Issues</a:t>
            </a:r>
            <a:endParaRPr lang="en-GB" b="0" dirty="0"/>
          </a:p>
          <a:p>
            <a:r>
              <a:rPr lang="en-US" altLang="en-US" dirty="0"/>
              <a:t>4.4.3.1 – ARP Broadcasts</a:t>
            </a:r>
          </a:p>
        </p:txBody>
      </p:sp>
    </p:spTree>
    <p:extLst>
      <p:ext uri="{BB962C8B-B14F-4D97-AF65-F5344CB8AC3E}">
        <p14:creationId xmlns:p14="http://schemas.microsoft.com/office/powerpoint/2010/main" val="32703920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55</a:t>
            </a:fld>
            <a:endParaRPr lang="en-US" altLang="en-US" sz="800"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4.4 – Address Resolution Protocol</a:t>
            </a:r>
          </a:p>
          <a:p>
            <a:pPr>
              <a:buFontTx/>
              <a:buNone/>
            </a:pPr>
            <a:r>
              <a:rPr lang="en-US" sz="1200" b="0" dirty="0"/>
              <a:t>4.4.3 – ARP Issues</a:t>
            </a:r>
            <a:endParaRPr lang="en-GB" b="0" dirty="0"/>
          </a:p>
          <a:p>
            <a:r>
              <a:rPr lang="en-US" altLang="en-US" dirty="0"/>
              <a:t>4.4.3.2 – ARP Spoofing</a:t>
            </a:r>
          </a:p>
        </p:txBody>
      </p:sp>
    </p:spTree>
    <p:extLst>
      <p:ext uri="{BB962C8B-B14F-4D97-AF65-F5344CB8AC3E}">
        <p14:creationId xmlns:p14="http://schemas.microsoft.com/office/powerpoint/2010/main" val="31407628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 – Network Protocols and Services</a:t>
            </a:r>
          </a:p>
          <a:p>
            <a:pPr>
              <a:buFontTx/>
              <a:buNone/>
            </a:pPr>
            <a:r>
              <a:rPr lang="en-US" sz="1200" dirty="0"/>
              <a:t>4.5 – The Transport Layer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30706042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4.5 – </a:t>
            </a:r>
            <a:r>
              <a:rPr lang="en-US" sz="1200" dirty="0"/>
              <a:t>The Transport Layer</a:t>
            </a:r>
          </a:p>
          <a:p>
            <a:pPr>
              <a:lnSpc>
                <a:spcPct val="80000"/>
              </a:lnSpc>
              <a:buFontTx/>
              <a:buNone/>
            </a:pPr>
            <a:r>
              <a:rPr lang="en-US" sz="1200" dirty="0"/>
              <a:t>4.5.1</a:t>
            </a:r>
            <a:r>
              <a:rPr lang="en-US" sz="1200" baseline="0" dirty="0"/>
              <a:t> – </a:t>
            </a:r>
            <a:r>
              <a:rPr lang="en-US" dirty="0"/>
              <a:t>Transport Layer Characteristics</a:t>
            </a:r>
          </a:p>
          <a:p>
            <a:pPr>
              <a:lnSpc>
                <a:spcPct val="80000"/>
              </a:lnSpc>
              <a:buFontTx/>
              <a:buNone/>
            </a:pPr>
            <a:r>
              <a:rPr lang="en-US" dirty="0"/>
              <a:t>4.5.1.1 – Transport Layer Protocol Role in Network communication</a:t>
            </a:r>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4237822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4.5 – </a:t>
            </a:r>
            <a:r>
              <a:rPr lang="en-US" sz="1200" dirty="0"/>
              <a:t>The Transport Layer</a:t>
            </a:r>
          </a:p>
          <a:p>
            <a:pPr>
              <a:lnSpc>
                <a:spcPct val="80000"/>
              </a:lnSpc>
              <a:buFontTx/>
              <a:buNone/>
            </a:pPr>
            <a:r>
              <a:rPr lang="en-US" sz="1200" dirty="0"/>
              <a:t>4.5.1</a:t>
            </a:r>
            <a:r>
              <a:rPr lang="en-US" sz="1200" baseline="0" dirty="0"/>
              <a:t> – </a:t>
            </a:r>
            <a:r>
              <a:rPr lang="en-US" dirty="0"/>
              <a:t>Transport Layer Characteristics</a:t>
            </a:r>
          </a:p>
          <a:p>
            <a:pPr>
              <a:lnSpc>
                <a:spcPct val="80000"/>
              </a:lnSpc>
              <a:buFontTx/>
              <a:buNone/>
            </a:pPr>
            <a:r>
              <a:rPr lang="en-US" dirty="0"/>
              <a:t>4.5.1.2 – Transport Layer Mechanisms</a:t>
            </a:r>
          </a:p>
        </p:txBody>
      </p:sp>
      <p:sp>
        <p:nvSpPr>
          <p:cNvPr id="4" name="Slide Number Placeholder 3"/>
          <p:cNvSpPr>
            <a:spLocks noGrp="1"/>
          </p:cNvSpPr>
          <p:nvPr>
            <p:ph type="sldNum" sz="quarter" idx="10"/>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28153724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4.5 – </a:t>
            </a:r>
            <a:r>
              <a:rPr lang="en-US" sz="1200" dirty="0"/>
              <a:t>The Transport Layer</a:t>
            </a:r>
          </a:p>
          <a:p>
            <a:pPr>
              <a:lnSpc>
                <a:spcPct val="80000"/>
              </a:lnSpc>
              <a:buFontTx/>
              <a:buNone/>
            </a:pPr>
            <a:r>
              <a:rPr lang="en-US" sz="1200" dirty="0"/>
              <a:t>4.5.1</a:t>
            </a:r>
            <a:r>
              <a:rPr lang="en-US" sz="1200" baseline="0" dirty="0"/>
              <a:t> – </a:t>
            </a:r>
            <a:r>
              <a:rPr lang="en-US" dirty="0"/>
              <a:t>Transport Layer Characteristics</a:t>
            </a:r>
          </a:p>
          <a:p>
            <a:pPr>
              <a:lnSpc>
                <a:spcPct val="80000"/>
              </a:lnSpc>
              <a:buFontTx/>
              <a:buNone/>
            </a:pPr>
            <a:r>
              <a:rPr lang="en-US" dirty="0"/>
              <a:t>4.5.1.3 – TCP Local and</a:t>
            </a:r>
            <a:r>
              <a:rPr lang="en-US" baseline="0" dirty="0"/>
              <a:t> Remote Ports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417969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4.1.1</a:t>
            </a:r>
            <a:r>
              <a:rPr lang="en-US" sz="1200" baseline="0" dirty="0"/>
              <a:t> – </a:t>
            </a:r>
            <a:r>
              <a:rPr lang="en-US" dirty="0"/>
              <a:t>Network Communications Process</a:t>
            </a:r>
          </a:p>
          <a:p>
            <a:pPr>
              <a:lnSpc>
                <a:spcPct val="80000"/>
              </a:lnSpc>
              <a:buFontTx/>
              <a:buNone/>
            </a:pPr>
            <a:r>
              <a:rPr lang="en-US" baseline="0" dirty="0">
                <a:latin typeface="Arial" charset="0"/>
              </a:rPr>
              <a:t>4.1.1.4 – A typical session: gamer</a:t>
            </a:r>
          </a:p>
        </p:txBody>
      </p:sp>
    </p:spTree>
    <p:extLst>
      <p:ext uri="{BB962C8B-B14F-4D97-AF65-F5344CB8AC3E}">
        <p14:creationId xmlns:p14="http://schemas.microsoft.com/office/powerpoint/2010/main" val="1483530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4.5 – </a:t>
            </a:r>
            <a:r>
              <a:rPr lang="en-US" sz="1200" dirty="0"/>
              <a:t>The Transport Layer</a:t>
            </a:r>
          </a:p>
          <a:p>
            <a:pPr>
              <a:lnSpc>
                <a:spcPct val="80000"/>
              </a:lnSpc>
              <a:buFontTx/>
              <a:buNone/>
            </a:pPr>
            <a:r>
              <a:rPr lang="en-US" sz="1200" dirty="0"/>
              <a:t>4.5.1</a:t>
            </a:r>
            <a:r>
              <a:rPr lang="en-US" sz="1200" baseline="0" dirty="0"/>
              <a:t> – </a:t>
            </a:r>
            <a:r>
              <a:rPr lang="en-US" dirty="0"/>
              <a:t>Transport Layer Characteristics</a:t>
            </a:r>
          </a:p>
          <a:p>
            <a:pPr>
              <a:lnSpc>
                <a:spcPct val="80000"/>
              </a:lnSpc>
              <a:buFontTx/>
              <a:buNone/>
            </a:pPr>
            <a:r>
              <a:rPr lang="en-US" dirty="0"/>
              <a:t>4.5.1.4 – Socket </a:t>
            </a:r>
            <a:r>
              <a:rPr lang="en-US" baseline="0" dirty="0"/>
              <a:t>Pairs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226524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4.5 – </a:t>
            </a:r>
            <a:r>
              <a:rPr lang="en-US" sz="1200" dirty="0"/>
              <a:t>The Transport Layer</a:t>
            </a:r>
          </a:p>
          <a:p>
            <a:pPr>
              <a:lnSpc>
                <a:spcPct val="80000"/>
              </a:lnSpc>
              <a:buFontTx/>
              <a:buNone/>
            </a:pPr>
            <a:r>
              <a:rPr lang="en-US" sz="1200" dirty="0"/>
              <a:t>4.5.1</a:t>
            </a:r>
            <a:r>
              <a:rPr lang="en-US" sz="1200" baseline="0" dirty="0"/>
              <a:t> – </a:t>
            </a:r>
            <a:r>
              <a:rPr lang="en-US" dirty="0"/>
              <a:t>Transport Layer Characteristics</a:t>
            </a:r>
          </a:p>
          <a:p>
            <a:pPr>
              <a:lnSpc>
                <a:spcPct val="80000"/>
              </a:lnSpc>
              <a:buFontTx/>
              <a:buNone/>
            </a:pPr>
            <a:r>
              <a:rPr lang="en-US" dirty="0"/>
              <a:t>4.5.1.5 – TCP vs. UDP</a:t>
            </a:r>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1162195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4.5 – </a:t>
            </a:r>
            <a:r>
              <a:rPr lang="en-US" sz="1200" dirty="0"/>
              <a:t>The Transport Layer</a:t>
            </a:r>
          </a:p>
          <a:p>
            <a:pPr>
              <a:lnSpc>
                <a:spcPct val="80000"/>
              </a:lnSpc>
              <a:buFontTx/>
              <a:buNone/>
            </a:pPr>
            <a:r>
              <a:rPr lang="en-US" sz="1200" dirty="0"/>
              <a:t>4.5.1</a:t>
            </a:r>
            <a:r>
              <a:rPr lang="en-US" sz="1200" baseline="0" dirty="0"/>
              <a:t> – </a:t>
            </a:r>
            <a:r>
              <a:rPr lang="en-US" dirty="0"/>
              <a:t>Transport Layer Characteristics</a:t>
            </a:r>
          </a:p>
          <a:p>
            <a:pPr>
              <a:lnSpc>
                <a:spcPct val="80000"/>
              </a:lnSpc>
              <a:buFontTx/>
              <a:buNone/>
            </a:pPr>
            <a:r>
              <a:rPr lang="en-US" dirty="0"/>
              <a:t>4.5.1.6 – TCP and UDP Headers</a:t>
            </a:r>
          </a:p>
          <a:p>
            <a:pPr>
              <a:lnSpc>
                <a:spcPct val="80000"/>
              </a:lnSpc>
              <a:buFontTx/>
              <a:buNone/>
            </a:pPr>
            <a:r>
              <a:rPr lang="en-US" dirty="0"/>
              <a:t>4.5.1.7 –</a:t>
            </a:r>
            <a:r>
              <a:rPr lang="en-US" baseline="0" dirty="0"/>
              <a:t> Activity TCP and UDP Characteristics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32229043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4.5 – The Transport Layer</a:t>
            </a:r>
          </a:p>
          <a:p>
            <a:pPr>
              <a:buFontTx/>
              <a:buNone/>
            </a:pPr>
            <a:r>
              <a:rPr lang="en-US" sz="1200" b="0" dirty="0"/>
              <a:t>4.5.2 – Transport Layer Operation</a:t>
            </a:r>
            <a:endParaRPr lang="en-GB" b="0" dirty="0"/>
          </a:p>
          <a:p>
            <a:r>
              <a:rPr lang="en-US" altLang="en-US" dirty="0"/>
              <a:t>4.5.2.1 – TCP Port Allocation</a:t>
            </a:r>
          </a:p>
        </p:txBody>
      </p:sp>
      <p:sp>
        <p:nvSpPr>
          <p:cNvPr id="4" name="Slide Number Placeholder 3"/>
          <p:cNvSpPr>
            <a:spLocks noGrp="1"/>
          </p:cNvSpPr>
          <p:nvPr>
            <p:ph type="sldNum" sz="quarter" idx="10"/>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349188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7.2 – Attacking the Foundation</a:t>
            </a:r>
          </a:p>
          <a:p>
            <a:pPr>
              <a:lnSpc>
                <a:spcPct val="80000"/>
              </a:lnSpc>
              <a:buFontTx/>
              <a:buNone/>
            </a:pPr>
            <a:r>
              <a:rPr lang="en-US" dirty="0">
                <a:latin typeface="Arial" charset="0"/>
              </a:rPr>
              <a:t>7.2.2 – TCP and UDP Vulnerabilities</a:t>
            </a:r>
          </a:p>
          <a:p>
            <a:pPr>
              <a:lnSpc>
                <a:spcPct val="80000"/>
              </a:lnSpc>
              <a:buFontTx/>
              <a:buNone/>
            </a:pPr>
            <a:r>
              <a:rPr lang="en-US" dirty="0">
                <a:latin typeface="Arial" charset="0"/>
              </a:rPr>
              <a:t>7.2.2.1 – TCP</a:t>
            </a:r>
          </a:p>
        </p:txBody>
      </p:sp>
    </p:spTree>
    <p:extLst>
      <p:ext uri="{BB962C8B-B14F-4D97-AF65-F5344CB8AC3E}">
        <p14:creationId xmlns:p14="http://schemas.microsoft.com/office/powerpoint/2010/main" val="4954479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4.5 – The Transport Layer</a:t>
            </a:r>
          </a:p>
          <a:p>
            <a:pPr>
              <a:buFontTx/>
              <a:buNone/>
            </a:pPr>
            <a:r>
              <a:rPr lang="en-US" sz="1200" b="0" dirty="0"/>
              <a:t>4.5.2 – Transport Layer Operation</a:t>
            </a:r>
            <a:endParaRPr lang="en-GB" b="0" dirty="0"/>
          </a:p>
          <a:p>
            <a:r>
              <a:rPr lang="en-US" altLang="en-US" dirty="0"/>
              <a:t>4.5.2.2 – A TCP Session Part 1: Connection Establishment and Termination</a:t>
            </a:r>
          </a:p>
        </p:txBody>
      </p:sp>
      <p:sp>
        <p:nvSpPr>
          <p:cNvPr id="4" name="Slide Number Placeholder 3"/>
          <p:cNvSpPr>
            <a:spLocks noGrp="1"/>
          </p:cNvSpPr>
          <p:nvPr>
            <p:ph type="sldNum" sz="quarter" idx="10"/>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41211393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4.5 – The Transport Layer</a:t>
            </a:r>
          </a:p>
          <a:p>
            <a:pPr>
              <a:buFontTx/>
              <a:buNone/>
            </a:pPr>
            <a:r>
              <a:rPr lang="en-US" sz="1200" b="0" dirty="0"/>
              <a:t>4.5.2 – Transport Layer Operation</a:t>
            </a:r>
            <a:endParaRPr lang="en-GB" b="0" dirty="0"/>
          </a:p>
          <a:p>
            <a:r>
              <a:rPr lang="en-US" altLang="en-US" dirty="0"/>
              <a:t>4.5.2.6 – A TCP Session Part II: Data Transfer</a:t>
            </a:r>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24433527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4.5 – The Transport Layer</a:t>
            </a:r>
          </a:p>
          <a:p>
            <a:pPr>
              <a:buFontTx/>
              <a:buNone/>
            </a:pPr>
            <a:r>
              <a:rPr lang="en-US" sz="1200" b="0" dirty="0"/>
              <a:t>4.5.2 – Transport Layer Operation</a:t>
            </a:r>
            <a:endParaRPr lang="en-GB" b="0" dirty="0"/>
          </a:p>
          <a:p>
            <a:r>
              <a:rPr lang="en-US" altLang="en-US" dirty="0"/>
              <a:t>4.5.2.9 – UDP Session</a:t>
            </a:r>
          </a:p>
        </p:txBody>
      </p:sp>
      <p:sp>
        <p:nvSpPr>
          <p:cNvPr id="4" name="Slide Number Placeholder 3"/>
          <p:cNvSpPr>
            <a:spLocks noGrp="1"/>
          </p:cNvSpPr>
          <p:nvPr>
            <p:ph type="sldNum" sz="quarter" idx="10"/>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3428717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 – Network Protocols and Services</a:t>
            </a:r>
          </a:p>
          <a:p>
            <a:pPr>
              <a:buFontTx/>
              <a:buNone/>
            </a:pPr>
            <a:r>
              <a:rPr lang="en-US" sz="1200" dirty="0"/>
              <a:t>4.6 – Network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69</a:t>
            </a:fld>
            <a:endParaRPr lang="en-US" dirty="0"/>
          </a:p>
        </p:txBody>
      </p:sp>
    </p:spTree>
    <p:extLst>
      <p:ext uri="{BB962C8B-B14F-4D97-AF65-F5344CB8AC3E}">
        <p14:creationId xmlns:p14="http://schemas.microsoft.com/office/powerpoint/2010/main" val="33452021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4.6.1 - DHCP</a:t>
            </a:r>
          </a:p>
          <a:p>
            <a:r>
              <a:rPr lang="en-US" dirty="0"/>
              <a:t>4.6.1.1 – DHCP Overview</a:t>
            </a:r>
          </a:p>
        </p:txBody>
      </p:sp>
      <p:sp>
        <p:nvSpPr>
          <p:cNvPr id="4" name="Slide Number Placeholder 3"/>
          <p:cNvSpPr>
            <a:spLocks noGrp="1"/>
          </p:cNvSpPr>
          <p:nvPr>
            <p:ph type="sldNum" sz="quarter" idx="10"/>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382732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4.1.1</a:t>
            </a:r>
            <a:r>
              <a:rPr lang="en-US" sz="1200" baseline="0" dirty="0"/>
              <a:t> – </a:t>
            </a:r>
            <a:r>
              <a:rPr lang="en-US" dirty="0"/>
              <a:t>Network Communications Process</a:t>
            </a:r>
          </a:p>
          <a:p>
            <a:pPr>
              <a:lnSpc>
                <a:spcPct val="80000"/>
              </a:lnSpc>
              <a:buFontTx/>
              <a:buNone/>
            </a:pPr>
            <a:r>
              <a:rPr lang="en-US" baseline="0" dirty="0">
                <a:latin typeface="Arial" charset="0"/>
              </a:rPr>
              <a:t>4.1.1.5 – A typical session: surgeon</a:t>
            </a:r>
          </a:p>
        </p:txBody>
      </p:sp>
    </p:spTree>
    <p:extLst>
      <p:ext uri="{BB962C8B-B14F-4D97-AF65-F5344CB8AC3E}">
        <p14:creationId xmlns:p14="http://schemas.microsoft.com/office/powerpoint/2010/main" val="25029310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4.6.1 - DHCP</a:t>
            </a:r>
          </a:p>
          <a:p>
            <a:r>
              <a:rPr lang="en-US" dirty="0"/>
              <a:t>4.6.1.2 – DHCPv4 Message Format</a:t>
            </a:r>
          </a:p>
        </p:txBody>
      </p:sp>
      <p:sp>
        <p:nvSpPr>
          <p:cNvPr id="4" name="Slide Number Placeholder 3"/>
          <p:cNvSpPr>
            <a:spLocks noGrp="1"/>
          </p:cNvSpPr>
          <p:nvPr>
            <p:ph type="sldNum" sz="quarter" idx="10"/>
          </p:nvPr>
        </p:nvSpPr>
        <p:spPr/>
        <p:txBody>
          <a:bodyPr/>
          <a:lstStyle/>
          <a:p>
            <a:fld id="{5641018C-6CAF-B84E-B92C-ECB119457FBA}" type="slidenum">
              <a:rPr lang="en-US" smtClean="0"/>
              <a:t>71</a:t>
            </a:fld>
            <a:endParaRPr lang="en-US" dirty="0"/>
          </a:p>
        </p:txBody>
      </p:sp>
    </p:spTree>
    <p:extLst>
      <p:ext uri="{BB962C8B-B14F-4D97-AF65-F5344CB8AC3E}">
        <p14:creationId xmlns:p14="http://schemas.microsoft.com/office/powerpoint/2010/main" val="7269464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4.6.1 - DHCP</a:t>
            </a:r>
          </a:p>
          <a:p>
            <a:r>
              <a:rPr lang="en-US" dirty="0"/>
              <a:t>4.6.1.2 – DHCPv4 Message Format</a:t>
            </a:r>
          </a:p>
        </p:txBody>
      </p:sp>
      <p:sp>
        <p:nvSpPr>
          <p:cNvPr id="4" name="Slide Number Placeholder 3"/>
          <p:cNvSpPr>
            <a:spLocks noGrp="1"/>
          </p:cNvSpPr>
          <p:nvPr>
            <p:ph type="sldNum" sz="quarter" idx="10"/>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3451764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4.6.2 – DNS</a:t>
            </a:r>
          </a:p>
          <a:p>
            <a:pPr>
              <a:lnSpc>
                <a:spcPct val="80000"/>
              </a:lnSpc>
              <a:buFontTx/>
              <a:buNone/>
            </a:pPr>
            <a:r>
              <a:rPr lang="en-US" dirty="0">
                <a:latin typeface="Arial" charset="0"/>
              </a:rPr>
              <a:t>4.6.2.1 – DNS Overview</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73</a:t>
            </a:fld>
            <a:endParaRPr lang="en-US" dirty="0"/>
          </a:p>
        </p:txBody>
      </p:sp>
    </p:spTree>
    <p:extLst>
      <p:ext uri="{BB962C8B-B14F-4D97-AF65-F5344CB8AC3E}">
        <p14:creationId xmlns:p14="http://schemas.microsoft.com/office/powerpoint/2010/main" val="1786499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4.6.2 – DNS</a:t>
            </a:r>
          </a:p>
          <a:p>
            <a:pPr>
              <a:lnSpc>
                <a:spcPct val="80000"/>
              </a:lnSpc>
              <a:buFontTx/>
              <a:buNone/>
            </a:pPr>
            <a:r>
              <a:rPr lang="en-US" dirty="0">
                <a:latin typeface="Arial" charset="0"/>
              </a:rPr>
              <a:t>4.6.2.2 – The DNS Domain Hierarchy</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74</a:t>
            </a:fld>
            <a:endParaRPr lang="en-US" dirty="0"/>
          </a:p>
        </p:txBody>
      </p:sp>
    </p:spTree>
    <p:extLst>
      <p:ext uri="{BB962C8B-B14F-4D97-AF65-F5344CB8AC3E}">
        <p14:creationId xmlns:p14="http://schemas.microsoft.com/office/powerpoint/2010/main" val="3102907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4.6.2 – DNS</a:t>
            </a:r>
          </a:p>
          <a:p>
            <a:pPr>
              <a:lnSpc>
                <a:spcPct val="80000"/>
              </a:lnSpc>
              <a:buFontTx/>
              <a:buNone/>
            </a:pPr>
            <a:r>
              <a:rPr lang="en-US" dirty="0">
                <a:latin typeface="Arial" charset="0"/>
              </a:rPr>
              <a:t>4.6.2.3 – DNS Lookup Process</a:t>
            </a:r>
          </a:p>
        </p:txBody>
      </p:sp>
      <p:sp>
        <p:nvSpPr>
          <p:cNvPr id="4" name="Slide Number Placeholder 3"/>
          <p:cNvSpPr>
            <a:spLocks noGrp="1"/>
          </p:cNvSpPr>
          <p:nvPr>
            <p:ph type="sldNum" sz="quarter" idx="10"/>
          </p:nvPr>
        </p:nvSpPr>
        <p:spPr/>
        <p:txBody>
          <a:bodyPr/>
          <a:lstStyle/>
          <a:p>
            <a:fld id="{5641018C-6CAF-B84E-B92C-ECB119457FBA}" type="slidenum">
              <a:rPr lang="en-US" smtClean="0"/>
              <a:t>75</a:t>
            </a:fld>
            <a:endParaRPr lang="en-US" dirty="0"/>
          </a:p>
        </p:txBody>
      </p:sp>
    </p:spTree>
    <p:extLst>
      <p:ext uri="{BB962C8B-B14F-4D97-AF65-F5344CB8AC3E}">
        <p14:creationId xmlns:p14="http://schemas.microsoft.com/office/powerpoint/2010/main" val="31451958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4.6.2 – DNS</a:t>
            </a:r>
          </a:p>
          <a:p>
            <a:pPr>
              <a:lnSpc>
                <a:spcPct val="80000"/>
              </a:lnSpc>
              <a:buFontTx/>
              <a:buNone/>
            </a:pPr>
            <a:r>
              <a:rPr lang="en-US" dirty="0">
                <a:latin typeface="Arial" charset="0"/>
              </a:rPr>
              <a:t>4.6.2.3 – DNS Lookup Process</a:t>
            </a:r>
          </a:p>
        </p:txBody>
      </p:sp>
      <p:sp>
        <p:nvSpPr>
          <p:cNvPr id="4" name="Slide Number Placeholder 3"/>
          <p:cNvSpPr>
            <a:spLocks noGrp="1"/>
          </p:cNvSpPr>
          <p:nvPr>
            <p:ph type="sldNum" sz="quarter" idx="10"/>
          </p:nvPr>
        </p:nvSpPr>
        <p:spPr/>
        <p:txBody>
          <a:bodyPr/>
          <a:lstStyle/>
          <a:p>
            <a:fld id="{5641018C-6CAF-B84E-B92C-ECB119457FBA}" type="slidenum">
              <a:rPr lang="en-US" smtClean="0"/>
              <a:t>76</a:t>
            </a:fld>
            <a:endParaRPr lang="en-US" dirty="0"/>
          </a:p>
        </p:txBody>
      </p:sp>
    </p:spTree>
    <p:extLst>
      <p:ext uri="{BB962C8B-B14F-4D97-AF65-F5344CB8AC3E}">
        <p14:creationId xmlns:p14="http://schemas.microsoft.com/office/powerpoint/2010/main" val="31419404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4.6.2 – DNS</a:t>
            </a:r>
          </a:p>
          <a:p>
            <a:pPr>
              <a:lnSpc>
                <a:spcPct val="80000"/>
              </a:lnSpc>
              <a:buFontTx/>
              <a:buNone/>
            </a:pPr>
            <a:r>
              <a:rPr lang="en-US" dirty="0">
                <a:latin typeface="Arial" charset="0"/>
              </a:rPr>
              <a:t>4.6.2.4 – DNS Message Format</a:t>
            </a:r>
          </a:p>
        </p:txBody>
      </p:sp>
      <p:sp>
        <p:nvSpPr>
          <p:cNvPr id="4" name="Slide Number Placeholder 3"/>
          <p:cNvSpPr>
            <a:spLocks noGrp="1"/>
          </p:cNvSpPr>
          <p:nvPr>
            <p:ph type="sldNum" sz="quarter" idx="10"/>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17351148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4.6.2 – DNS</a:t>
            </a:r>
          </a:p>
          <a:p>
            <a:pPr>
              <a:lnSpc>
                <a:spcPct val="80000"/>
              </a:lnSpc>
              <a:buFontTx/>
              <a:buNone/>
            </a:pPr>
            <a:r>
              <a:rPr lang="en-US" dirty="0">
                <a:latin typeface="Arial" charset="0"/>
              </a:rPr>
              <a:t>4.6.2.5 – Dynamic</a:t>
            </a:r>
            <a:r>
              <a:rPr lang="en-US" baseline="0" dirty="0">
                <a:latin typeface="Arial" charset="0"/>
              </a:rPr>
              <a:t> DNS</a:t>
            </a: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78</a:t>
            </a:fld>
            <a:endParaRPr lang="en-US" dirty="0"/>
          </a:p>
        </p:txBody>
      </p:sp>
    </p:spTree>
    <p:extLst>
      <p:ext uri="{BB962C8B-B14F-4D97-AF65-F5344CB8AC3E}">
        <p14:creationId xmlns:p14="http://schemas.microsoft.com/office/powerpoint/2010/main" val="4745897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4.6.2 – DNS</a:t>
            </a:r>
          </a:p>
          <a:p>
            <a:pPr>
              <a:lnSpc>
                <a:spcPct val="80000"/>
              </a:lnSpc>
              <a:buFontTx/>
              <a:buNone/>
            </a:pPr>
            <a:r>
              <a:rPr lang="en-US" dirty="0">
                <a:latin typeface="Arial" charset="0"/>
              </a:rPr>
              <a:t>4.6.2.6.</a:t>
            </a:r>
            <a:r>
              <a:rPr lang="en-US" baseline="0" dirty="0">
                <a:latin typeface="Arial" charset="0"/>
              </a:rPr>
              <a:t> WHOIS Protocol</a:t>
            </a: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79</a:t>
            </a:fld>
            <a:endParaRPr lang="en-US" dirty="0"/>
          </a:p>
        </p:txBody>
      </p:sp>
    </p:spTree>
    <p:extLst>
      <p:ext uri="{BB962C8B-B14F-4D97-AF65-F5344CB8AC3E}">
        <p14:creationId xmlns:p14="http://schemas.microsoft.com/office/powerpoint/2010/main" val="9103955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4.6.3 - NAT</a:t>
            </a:r>
          </a:p>
          <a:p>
            <a:pPr>
              <a:lnSpc>
                <a:spcPct val="80000"/>
              </a:lnSpc>
              <a:buFontTx/>
              <a:buNone/>
            </a:pPr>
            <a:r>
              <a:rPr lang="en-US" dirty="0">
                <a:latin typeface="Arial" charset="0"/>
              </a:rPr>
              <a:t>4.6.3.1 – NAT-</a:t>
            </a:r>
            <a:r>
              <a:rPr lang="en-US" baseline="0" dirty="0">
                <a:latin typeface="Arial" charset="0"/>
              </a:rPr>
              <a:t> Overview</a:t>
            </a:r>
            <a:endParaRPr lang="en-US" dirty="0">
              <a:latin typeface="Arial" charset="0"/>
            </a:endParaRP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80</a:t>
            </a:fld>
            <a:endParaRPr lang="en-US" dirty="0"/>
          </a:p>
        </p:txBody>
      </p:sp>
    </p:spTree>
    <p:extLst>
      <p:ext uri="{BB962C8B-B14F-4D97-AF65-F5344CB8AC3E}">
        <p14:creationId xmlns:p14="http://schemas.microsoft.com/office/powerpoint/2010/main" val="176123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4.1.1</a:t>
            </a:r>
            <a:r>
              <a:rPr lang="en-US" sz="1200" baseline="0" dirty="0"/>
              <a:t> – </a:t>
            </a:r>
            <a:r>
              <a:rPr lang="en-US" dirty="0"/>
              <a:t>Network Communications Process</a:t>
            </a:r>
          </a:p>
          <a:p>
            <a:pPr>
              <a:lnSpc>
                <a:spcPct val="80000"/>
              </a:lnSpc>
              <a:buFontTx/>
              <a:buNone/>
            </a:pPr>
            <a:r>
              <a:rPr lang="en-US" baseline="0" dirty="0">
                <a:latin typeface="Arial" charset="0"/>
              </a:rPr>
              <a:t>4.1.1.6 – Tracing the Path</a:t>
            </a:r>
          </a:p>
        </p:txBody>
      </p:sp>
    </p:spTree>
    <p:extLst>
      <p:ext uri="{BB962C8B-B14F-4D97-AF65-F5344CB8AC3E}">
        <p14:creationId xmlns:p14="http://schemas.microsoft.com/office/powerpoint/2010/main" val="22982161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4.6.3 - NAT</a:t>
            </a:r>
          </a:p>
          <a:p>
            <a:pPr>
              <a:lnSpc>
                <a:spcPct val="80000"/>
              </a:lnSpc>
              <a:buFontTx/>
              <a:buNone/>
            </a:pPr>
            <a:r>
              <a:rPr lang="en-US" dirty="0">
                <a:latin typeface="Arial" charset="0"/>
              </a:rPr>
              <a:t>4.6.3.2 – NAT</a:t>
            </a:r>
            <a:r>
              <a:rPr lang="en-US" baseline="0" dirty="0">
                <a:latin typeface="Arial" charset="0"/>
              </a:rPr>
              <a:t> Enabled Routers</a:t>
            </a:r>
            <a:endParaRPr lang="en-US" dirty="0">
              <a:latin typeface="Arial" charset="0"/>
            </a:endParaRP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81</a:t>
            </a:fld>
            <a:endParaRPr lang="en-US" dirty="0"/>
          </a:p>
        </p:txBody>
      </p:sp>
    </p:spTree>
    <p:extLst>
      <p:ext uri="{BB962C8B-B14F-4D97-AF65-F5344CB8AC3E}">
        <p14:creationId xmlns:p14="http://schemas.microsoft.com/office/powerpoint/2010/main" val="14736800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4.6.3 - NAT</a:t>
            </a:r>
          </a:p>
          <a:p>
            <a:pPr>
              <a:lnSpc>
                <a:spcPct val="80000"/>
              </a:lnSpc>
              <a:buFontTx/>
              <a:buNone/>
            </a:pPr>
            <a:r>
              <a:rPr lang="en-US" dirty="0">
                <a:latin typeface="Arial" charset="0"/>
              </a:rPr>
              <a:t>4.6.3.3 – PAT Port Address Translation</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82</a:t>
            </a:fld>
            <a:endParaRPr lang="en-US" dirty="0"/>
          </a:p>
        </p:txBody>
      </p:sp>
    </p:spTree>
    <p:extLst>
      <p:ext uri="{BB962C8B-B14F-4D97-AF65-F5344CB8AC3E}">
        <p14:creationId xmlns:p14="http://schemas.microsoft.com/office/powerpoint/2010/main" val="30265709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4.6.4 – File Transfer and Sharing Services</a:t>
            </a:r>
          </a:p>
          <a:p>
            <a:pPr>
              <a:lnSpc>
                <a:spcPct val="80000"/>
              </a:lnSpc>
              <a:buFontTx/>
              <a:buNone/>
            </a:pPr>
            <a:r>
              <a:rPr lang="en-US" dirty="0">
                <a:latin typeface="Arial" charset="0"/>
              </a:rPr>
              <a:t>4.6.4.1 – FTP and TFTP</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83</a:t>
            </a:fld>
            <a:endParaRPr lang="en-US" dirty="0"/>
          </a:p>
        </p:txBody>
      </p:sp>
    </p:spTree>
    <p:extLst>
      <p:ext uri="{BB962C8B-B14F-4D97-AF65-F5344CB8AC3E}">
        <p14:creationId xmlns:p14="http://schemas.microsoft.com/office/powerpoint/2010/main" val="3789711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4.6.4 – File Transfer and Sharing Services</a:t>
            </a:r>
          </a:p>
          <a:p>
            <a:pPr>
              <a:lnSpc>
                <a:spcPct val="80000"/>
              </a:lnSpc>
              <a:buFontTx/>
              <a:buNone/>
            </a:pPr>
            <a:r>
              <a:rPr lang="en-US" dirty="0">
                <a:latin typeface="Arial" charset="0"/>
              </a:rPr>
              <a:t>4.6.4.2 -SMB</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84</a:t>
            </a:fld>
            <a:endParaRPr lang="en-US" dirty="0"/>
          </a:p>
        </p:txBody>
      </p:sp>
    </p:spTree>
    <p:extLst>
      <p:ext uri="{BB962C8B-B14F-4D97-AF65-F5344CB8AC3E}">
        <p14:creationId xmlns:p14="http://schemas.microsoft.com/office/powerpoint/2010/main" val="3111954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4.6.5 - Email</a:t>
            </a:r>
          </a:p>
          <a:p>
            <a:pPr>
              <a:lnSpc>
                <a:spcPct val="80000"/>
              </a:lnSpc>
              <a:buFontTx/>
              <a:buNone/>
            </a:pPr>
            <a:r>
              <a:rPr lang="en-US" dirty="0">
                <a:latin typeface="Arial" charset="0"/>
              </a:rPr>
              <a:t>4.6.5.1 – Email Overview</a:t>
            </a: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85</a:t>
            </a:fld>
            <a:endParaRPr lang="en-US" dirty="0"/>
          </a:p>
        </p:txBody>
      </p:sp>
    </p:spTree>
    <p:extLst>
      <p:ext uri="{BB962C8B-B14F-4D97-AF65-F5344CB8AC3E}">
        <p14:creationId xmlns:p14="http://schemas.microsoft.com/office/powerpoint/2010/main" val="7934356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4.6.5 - Email</a:t>
            </a:r>
          </a:p>
          <a:p>
            <a:pPr>
              <a:lnSpc>
                <a:spcPct val="80000"/>
              </a:lnSpc>
              <a:buFontTx/>
              <a:buNone/>
            </a:pPr>
            <a:r>
              <a:rPr lang="en-US" dirty="0">
                <a:latin typeface="Arial" charset="0"/>
              </a:rPr>
              <a:t>4.6.5.2 – SMTP</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86</a:t>
            </a:fld>
            <a:endParaRPr lang="en-US" dirty="0"/>
          </a:p>
        </p:txBody>
      </p:sp>
    </p:spTree>
    <p:extLst>
      <p:ext uri="{BB962C8B-B14F-4D97-AF65-F5344CB8AC3E}">
        <p14:creationId xmlns:p14="http://schemas.microsoft.com/office/powerpoint/2010/main" val="41638091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4.6.5 - Email</a:t>
            </a:r>
          </a:p>
          <a:p>
            <a:pPr>
              <a:lnSpc>
                <a:spcPct val="80000"/>
              </a:lnSpc>
              <a:buFontTx/>
              <a:buNone/>
            </a:pPr>
            <a:r>
              <a:rPr lang="en-US" dirty="0">
                <a:latin typeface="Arial" charset="0"/>
              </a:rPr>
              <a:t>4.6.5.3 – POP3</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87</a:t>
            </a:fld>
            <a:endParaRPr lang="en-US" dirty="0"/>
          </a:p>
        </p:txBody>
      </p:sp>
    </p:spTree>
    <p:extLst>
      <p:ext uri="{BB962C8B-B14F-4D97-AF65-F5344CB8AC3E}">
        <p14:creationId xmlns:p14="http://schemas.microsoft.com/office/powerpoint/2010/main" val="168190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 Network Services</a:t>
            </a:r>
          </a:p>
          <a:p>
            <a:pPr>
              <a:lnSpc>
                <a:spcPct val="80000"/>
              </a:lnSpc>
              <a:buFontTx/>
              <a:buNone/>
            </a:pPr>
            <a:r>
              <a:rPr lang="en-US" dirty="0">
                <a:latin typeface="Arial" charset="0"/>
              </a:rPr>
              <a:t>4.6.5 - Email</a:t>
            </a:r>
          </a:p>
          <a:p>
            <a:pPr>
              <a:lnSpc>
                <a:spcPct val="80000"/>
              </a:lnSpc>
              <a:buFontTx/>
              <a:buNone/>
            </a:pPr>
            <a:r>
              <a:rPr lang="en-US" dirty="0">
                <a:latin typeface="Arial" charset="0"/>
              </a:rPr>
              <a:t>4.6.5.4 – IMAP</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88</a:t>
            </a:fld>
            <a:endParaRPr lang="en-US" dirty="0"/>
          </a:p>
        </p:txBody>
      </p:sp>
    </p:spTree>
    <p:extLst>
      <p:ext uri="{BB962C8B-B14F-4D97-AF65-F5344CB8AC3E}">
        <p14:creationId xmlns:p14="http://schemas.microsoft.com/office/powerpoint/2010/main" val="1744862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4.6 – Network Services</a:t>
            </a:r>
          </a:p>
          <a:p>
            <a:pPr>
              <a:buFontTx/>
              <a:buNone/>
            </a:pPr>
            <a:r>
              <a:rPr lang="en-US" sz="1200" b="0" dirty="0"/>
              <a:t>4.6.6 – HTTP</a:t>
            </a:r>
            <a:endParaRPr lang="en-GB" b="0" dirty="0"/>
          </a:p>
          <a:p>
            <a:r>
              <a:rPr lang="en-US" altLang="en-US" dirty="0"/>
              <a:t>4.6.6.1 – HTTP Overview</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89</a:t>
            </a:fld>
            <a:endParaRPr lang="en-US" dirty="0"/>
          </a:p>
        </p:txBody>
      </p:sp>
    </p:spTree>
    <p:extLst>
      <p:ext uri="{BB962C8B-B14F-4D97-AF65-F5344CB8AC3E}">
        <p14:creationId xmlns:p14="http://schemas.microsoft.com/office/powerpoint/2010/main" val="27424075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4.6 – Network Services</a:t>
            </a:r>
          </a:p>
          <a:p>
            <a:pPr>
              <a:buFontTx/>
              <a:buNone/>
            </a:pPr>
            <a:r>
              <a:rPr lang="en-US" sz="1200" b="0" dirty="0"/>
              <a:t>4.6.6 – HTTP</a:t>
            </a:r>
            <a:endParaRPr lang="en-GB" b="0" dirty="0"/>
          </a:p>
          <a:p>
            <a:r>
              <a:rPr lang="en-US" altLang="en-US" dirty="0"/>
              <a:t>4.6.6.2 – The HTTP URL</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90</a:t>
            </a:fld>
            <a:endParaRPr lang="en-US" dirty="0"/>
          </a:p>
        </p:txBody>
      </p:sp>
    </p:spTree>
    <p:extLst>
      <p:ext uri="{BB962C8B-B14F-4D97-AF65-F5344CB8AC3E}">
        <p14:creationId xmlns:p14="http://schemas.microsoft.com/office/powerpoint/2010/main" val="331322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4.1 – </a:t>
            </a:r>
            <a:r>
              <a:rPr lang="en-US" sz="1200" dirty="0"/>
              <a:t>Network Protocols</a:t>
            </a:r>
          </a:p>
          <a:p>
            <a:pPr>
              <a:lnSpc>
                <a:spcPct val="80000"/>
              </a:lnSpc>
              <a:buFontTx/>
              <a:buNone/>
            </a:pPr>
            <a:r>
              <a:rPr lang="en-US" sz="1200" dirty="0"/>
              <a:t>4.1.2</a:t>
            </a:r>
            <a:r>
              <a:rPr lang="en-US" sz="1200" baseline="0" dirty="0"/>
              <a:t> – </a:t>
            </a:r>
            <a:r>
              <a:rPr lang="en-US" dirty="0"/>
              <a:t>Communications Protocols</a:t>
            </a:r>
          </a:p>
          <a:p>
            <a:pPr>
              <a:lnSpc>
                <a:spcPct val="80000"/>
              </a:lnSpc>
              <a:buFontTx/>
              <a:buNone/>
            </a:pPr>
            <a:r>
              <a:rPr lang="en-US" baseline="0" dirty="0">
                <a:latin typeface="Arial" charset="0"/>
              </a:rPr>
              <a:t>4.1.2.1 – What are Protocols?</a:t>
            </a:r>
          </a:p>
          <a:p>
            <a:pPr>
              <a:lnSpc>
                <a:spcPct val="80000"/>
              </a:lnSpc>
              <a:buFontTx/>
              <a:buNone/>
            </a:pPr>
            <a:endParaRPr lang="en-US" dirty="0"/>
          </a:p>
        </p:txBody>
      </p:sp>
    </p:spTree>
    <p:extLst>
      <p:ext uri="{BB962C8B-B14F-4D97-AF65-F5344CB8AC3E}">
        <p14:creationId xmlns:p14="http://schemas.microsoft.com/office/powerpoint/2010/main" val="20904810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4.6 – Network Services</a:t>
            </a:r>
          </a:p>
          <a:p>
            <a:pPr>
              <a:buFontTx/>
              <a:buNone/>
            </a:pPr>
            <a:r>
              <a:rPr lang="en-US" sz="1200" b="0" dirty="0"/>
              <a:t>4.6.6 – HTTP</a:t>
            </a:r>
            <a:endParaRPr lang="en-GB" b="0" dirty="0"/>
          </a:p>
          <a:p>
            <a:r>
              <a:rPr lang="en-US" altLang="en-US" dirty="0"/>
              <a:t>4.6.6.3 – The HTTP Protocol</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91</a:t>
            </a:fld>
            <a:endParaRPr lang="en-US" dirty="0"/>
          </a:p>
        </p:txBody>
      </p:sp>
    </p:spTree>
    <p:extLst>
      <p:ext uri="{BB962C8B-B14F-4D97-AF65-F5344CB8AC3E}">
        <p14:creationId xmlns:p14="http://schemas.microsoft.com/office/powerpoint/2010/main" val="31203537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4.6 – Network Services</a:t>
            </a:r>
          </a:p>
          <a:p>
            <a:pPr>
              <a:buFontTx/>
              <a:buNone/>
            </a:pPr>
            <a:r>
              <a:rPr lang="en-US" sz="1200" b="0" dirty="0"/>
              <a:t>4.6.6 – HTTP</a:t>
            </a:r>
            <a:endParaRPr lang="en-GB" b="0" dirty="0"/>
          </a:p>
          <a:p>
            <a:r>
              <a:rPr lang="en-US" altLang="en-US" dirty="0"/>
              <a:t>4.6.6.4 – HTTP Status Code</a:t>
            </a:r>
          </a:p>
          <a:p>
            <a:pPr>
              <a:lnSpc>
                <a:spcPct val="80000"/>
              </a:lnSpc>
              <a:buFontTx/>
              <a:buNone/>
            </a:pPr>
            <a:endParaRPr lang="en-US" dirty="0">
              <a:latin typeface="Arial" charset="0"/>
            </a:endParaRP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92</a:t>
            </a:fld>
            <a:endParaRPr lang="en-US" dirty="0"/>
          </a:p>
        </p:txBody>
      </p:sp>
    </p:spTree>
    <p:extLst>
      <p:ext uri="{BB962C8B-B14F-4D97-AF65-F5344CB8AC3E}">
        <p14:creationId xmlns:p14="http://schemas.microsoft.com/office/powerpoint/2010/main" val="477477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p:txBody>
          <a:bodyPr/>
          <a:lstStyle/>
          <a:p>
            <a:r>
              <a:rPr lang="en-US" dirty="0"/>
              <a:t>Network Protocols and Services</a:t>
            </a:r>
          </a:p>
        </p:txBody>
      </p:sp>
      <p:sp>
        <p:nvSpPr>
          <p:cNvPr id="7" name="Subtitle 6"/>
          <p:cNvSpPr>
            <a:spLocks noGrp="1"/>
          </p:cNvSpPr>
          <p:nvPr>
            <p:ph type="subTitle" idx="1"/>
          </p:nvPr>
        </p:nvSpPr>
        <p:spPr>
          <a:xfrm>
            <a:off x="469497" y="3809526"/>
            <a:ext cx="2737166" cy="902174"/>
          </a:xfrm>
        </p:spPr>
        <p:txBody>
          <a:bodyPr/>
          <a:lstStyle/>
          <a:p>
            <a:r>
              <a:rPr lang="en-US" dirty="0"/>
              <a:t>CCNA Cybersecurity Operations v1.0</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8651592" cy="4155319"/>
          </a:xfrm>
        </p:spPr>
        <p:txBody>
          <a:bodyPr/>
          <a:lstStyle/>
          <a:p>
            <a:pPr lvl="1">
              <a:buFont typeface="Wingdings" panose="05000000000000000000" pitchFamily="2" charset="2"/>
              <a:buChar char="§"/>
            </a:pPr>
            <a:r>
              <a:rPr lang="en-US" dirty="0"/>
              <a:t>Describe precise requirements and interactions.</a:t>
            </a:r>
          </a:p>
          <a:p>
            <a:pPr lvl="1">
              <a:buFont typeface="Wingdings" panose="05000000000000000000" pitchFamily="2" charset="2"/>
              <a:buChar char="§"/>
            </a:pPr>
            <a:r>
              <a:rPr lang="en-US" dirty="0"/>
              <a:t>Define a common format and set of rules for exchanging messages between devices.</a:t>
            </a:r>
            <a:endParaRPr lang="en-US" kern="0" dirty="0"/>
          </a:p>
          <a:p>
            <a:pPr lvl="1">
              <a:buFont typeface="Wingdings" panose="05000000000000000000" pitchFamily="2" charset="2"/>
              <a:buChar char="§"/>
            </a:pPr>
            <a:r>
              <a:rPr lang="en-US" dirty="0"/>
              <a:t>Some common networking protocols are Hypertext Transfer Protocol (HTTP), Transmission Control Protocol (TCP), and Internet Protocol (IP).</a:t>
            </a:r>
          </a:p>
          <a:p>
            <a:pPr marL="142875" lvl="1" indent="0">
              <a:buNone/>
            </a:pPr>
            <a:endParaRPr lang="en-US" kern="0" dirty="0"/>
          </a:p>
        </p:txBody>
      </p:sp>
      <p:sp>
        <p:nvSpPr>
          <p:cNvPr id="8194" name="Rectangle 2"/>
          <p:cNvSpPr>
            <a:spLocks noGrp="1" noChangeArrowheads="1"/>
          </p:cNvSpPr>
          <p:nvPr>
            <p:ph type="title"/>
          </p:nvPr>
        </p:nvSpPr>
        <p:spPr/>
        <p:txBody>
          <a:bodyPr/>
          <a:lstStyle/>
          <a:p>
            <a:r>
              <a:rPr lang="en-US" altLang="en-US" sz="1600" dirty="0"/>
              <a:t>Communications Protocols</a:t>
            </a:r>
            <a:br>
              <a:rPr lang="en-US" altLang="en-US" dirty="0"/>
            </a:br>
            <a:r>
              <a:rPr lang="en-US" altLang="en-US" dirty="0"/>
              <a:t>Network Protocol Suites</a:t>
            </a:r>
          </a:p>
        </p:txBody>
      </p:sp>
      <p:pic>
        <p:nvPicPr>
          <p:cNvPr id="2" name="Picture 1"/>
          <p:cNvPicPr>
            <a:picLocks noChangeAspect="1"/>
          </p:cNvPicPr>
          <p:nvPr/>
        </p:nvPicPr>
        <p:blipFill>
          <a:blip r:embed="rId3"/>
          <a:stretch>
            <a:fillRect/>
          </a:stretch>
        </p:blipFill>
        <p:spPr>
          <a:xfrm>
            <a:off x="1086581" y="2149508"/>
            <a:ext cx="6766560" cy="2278606"/>
          </a:xfrm>
          <a:prstGeom prst="rect">
            <a:avLst/>
          </a:prstGeom>
        </p:spPr>
      </p:pic>
    </p:spTree>
    <p:extLst>
      <p:ext uri="{BB962C8B-B14F-4D97-AF65-F5344CB8AC3E}">
        <p14:creationId xmlns:p14="http://schemas.microsoft.com/office/powerpoint/2010/main" val="219394634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3992506" cy="4155319"/>
          </a:xfrm>
        </p:spPr>
        <p:txBody>
          <a:bodyPr/>
          <a:lstStyle/>
          <a:p>
            <a:r>
              <a:rPr lang="en-US" dirty="0"/>
              <a:t>TCP/IP has standardized the way the computers communicate.</a:t>
            </a:r>
          </a:p>
          <a:p>
            <a:r>
              <a:rPr lang="en-US" dirty="0"/>
              <a:t>TCP/IP protocols are specific to the application, transport, Internet, and network access layers.</a:t>
            </a:r>
          </a:p>
          <a:p>
            <a:r>
              <a:rPr lang="en-US" dirty="0"/>
              <a:t>TCP/IP protocol suite is implemented on both the sending and receiving hosts to provide end-to-end delivery of messages over a network.</a:t>
            </a:r>
          </a:p>
        </p:txBody>
      </p:sp>
      <p:sp>
        <p:nvSpPr>
          <p:cNvPr id="8194" name="Rectangle 2"/>
          <p:cNvSpPr>
            <a:spLocks noGrp="1" noChangeArrowheads="1"/>
          </p:cNvSpPr>
          <p:nvPr>
            <p:ph type="title"/>
          </p:nvPr>
        </p:nvSpPr>
        <p:spPr/>
        <p:txBody>
          <a:bodyPr/>
          <a:lstStyle/>
          <a:p>
            <a:r>
              <a:rPr lang="en-US" altLang="en-US" sz="1600" dirty="0"/>
              <a:t>Communications Protocols</a:t>
            </a:r>
            <a:br>
              <a:rPr lang="en-US" altLang="en-US" dirty="0"/>
            </a:br>
            <a:r>
              <a:rPr lang="en-US" altLang="en-US" dirty="0"/>
              <a:t>TCP/IP Protocol Suite</a:t>
            </a:r>
          </a:p>
        </p:txBody>
      </p:sp>
      <p:pic>
        <p:nvPicPr>
          <p:cNvPr id="8" name="Picture 7">
            <a:extLst>
              <a:ext uri="{FF2B5EF4-FFF2-40B4-BE49-F238E27FC236}">
                <a16:creationId xmlns:a16="http://schemas.microsoft.com/office/drawing/2014/main" id="{CD019280-4D18-4A01-B197-4E95FA48D2EE}"/>
              </a:ext>
            </a:extLst>
          </p:cNvPr>
          <p:cNvPicPr>
            <a:picLocks noChangeAspect="1"/>
          </p:cNvPicPr>
          <p:nvPr/>
        </p:nvPicPr>
        <p:blipFill>
          <a:blip r:embed="rId3"/>
          <a:stretch>
            <a:fillRect/>
          </a:stretch>
        </p:blipFill>
        <p:spPr>
          <a:xfrm>
            <a:off x="4301868" y="592185"/>
            <a:ext cx="4363571" cy="3948266"/>
          </a:xfrm>
          <a:prstGeom prst="rect">
            <a:avLst/>
          </a:prstGeom>
        </p:spPr>
      </p:pic>
    </p:spTree>
    <p:extLst>
      <p:ext uri="{BB962C8B-B14F-4D97-AF65-F5344CB8AC3E}">
        <p14:creationId xmlns:p14="http://schemas.microsoft.com/office/powerpoint/2010/main" val="205647030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8853286" cy="4155319"/>
          </a:xfrm>
        </p:spPr>
        <p:txBody>
          <a:bodyPr>
            <a:normAutofit/>
          </a:bodyPr>
          <a:lstStyle/>
          <a:p>
            <a:r>
              <a:rPr lang="en-US" b="1" kern="0" dirty="0"/>
              <a:t>Format</a:t>
            </a:r>
          </a:p>
          <a:p>
            <a:pPr lvl="1"/>
            <a:r>
              <a:rPr lang="en-US" b="1" kern="0" dirty="0"/>
              <a:t>Encapsulation</a:t>
            </a:r>
            <a:r>
              <a:rPr lang="en-US" kern="0" dirty="0"/>
              <a:t> - </a:t>
            </a:r>
            <a:r>
              <a:rPr lang="en-US" dirty="0"/>
              <a:t>process of placing one message format inside another message format.</a:t>
            </a:r>
          </a:p>
          <a:p>
            <a:pPr lvl="1"/>
            <a:r>
              <a:rPr lang="en-US" b="1" kern="0" dirty="0"/>
              <a:t>Decapsulation </a:t>
            </a:r>
            <a:r>
              <a:rPr lang="en-US" kern="0" dirty="0"/>
              <a:t>- the reverse process of encapsulation.</a:t>
            </a:r>
          </a:p>
          <a:p>
            <a:r>
              <a:rPr lang="en-US" b="1" kern="0" dirty="0"/>
              <a:t>Size</a:t>
            </a:r>
            <a:r>
              <a:rPr lang="en-US" kern="0" dirty="0"/>
              <a:t> – Message is broken up into many frames when sent, and reconstructed into the original message when received.</a:t>
            </a:r>
          </a:p>
          <a:p>
            <a:r>
              <a:rPr lang="en-US" b="1" kern="0" dirty="0"/>
              <a:t>Timing</a:t>
            </a:r>
            <a:r>
              <a:rPr lang="en-US" kern="0" dirty="0"/>
              <a:t> – includes the access method, flow control, and response timeout.</a:t>
            </a:r>
          </a:p>
          <a:p>
            <a:pPr lvl="1"/>
            <a:endParaRPr lang="en-US" kern="0" dirty="0"/>
          </a:p>
        </p:txBody>
      </p:sp>
      <p:sp>
        <p:nvSpPr>
          <p:cNvPr id="8194" name="Rectangle 2"/>
          <p:cNvSpPr>
            <a:spLocks noGrp="1" noChangeArrowheads="1"/>
          </p:cNvSpPr>
          <p:nvPr>
            <p:ph type="title"/>
          </p:nvPr>
        </p:nvSpPr>
        <p:spPr/>
        <p:txBody>
          <a:bodyPr/>
          <a:lstStyle/>
          <a:p>
            <a:r>
              <a:rPr lang="en-US" altLang="en-US" sz="1600" dirty="0"/>
              <a:t>Communications Protocols</a:t>
            </a:r>
            <a:br>
              <a:rPr lang="en-US" altLang="en-US" dirty="0"/>
            </a:br>
            <a:r>
              <a:rPr lang="en-US" altLang="en-US" dirty="0"/>
              <a:t>Format, Size, and Timing</a:t>
            </a:r>
          </a:p>
        </p:txBody>
      </p:sp>
      <p:pic>
        <p:nvPicPr>
          <p:cNvPr id="2" name="Picture 1">
            <a:extLst>
              <a:ext uri="{FF2B5EF4-FFF2-40B4-BE49-F238E27FC236}">
                <a16:creationId xmlns:a16="http://schemas.microsoft.com/office/drawing/2014/main" id="{F884509A-361C-470A-8FA4-36141ABAED59}"/>
              </a:ext>
            </a:extLst>
          </p:cNvPr>
          <p:cNvPicPr>
            <a:picLocks noChangeAspect="1"/>
          </p:cNvPicPr>
          <p:nvPr/>
        </p:nvPicPr>
        <p:blipFill>
          <a:blip r:embed="rId3"/>
          <a:stretch>
            <a:fillRect/>
          </a:stretch>
        </p:blipFill>
        <p:spPr>
          <a:xfrm>
            <a:off x="3476495" y="3048000"/>
            <a:ext cx="5344102" cy="1509685"/>
          </a:xfrm>
          <a:prstGeom prst="rect">
            <a:avLst/>
          </a:prstGeom>
        </p:spPr>
      </p:pic>
    </p:spTree>
    <p:extLst>
      <p:ext uri="{BB962C8B-B14F-4D97-AF65-F5344CB8AC3E}">
        <p14:creationId xmlns:p14="http://schemas.microsoft.com/office/powerpoint/2010/main" val="341622354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Communications Protocols</a:t>
            </a:r>
            <a:br>
              <a:rPr lang="en-US" altLang="en-US" dirty="0"/>
            </a:br>
            <a:r>
              <a:rPr lang="en-US" altLang="en-US" dirty="0"/>
              <a:t>Unicast, Multicast, and Broadcast</a:t>
            </a:r>
          </a:p>
        </p:txBody>
      </p:sp>
      <p:pic>
        <p:nvPicPr>
          <p:cNvPr id="3" name="Picture 2"/>
          <p:cNvPicPr>
            <a:picLocks noChangeAspect="1"/>
          </p:cNvPicPr>
          <p:nvPr/>
        </p:nvPicPr>
        <p:blipFill>
          <a:blip r:embed="rId3"/>
          <a:stretch>
            <a:fillRect/>
          </a:stretch>
        </p:blipFill>
        <p:spPr>
          <a:xfrm>
            <a:off x="118728" y="1179971"/>
            <a:ext cx="2789229" cy="1964042"/>
          </a:xfrm>
          <a:prstGeom prst="rect">
            <a:avLst/>
          </a:prstGeom>
        </p:spPr>
      </p:pic>
      <p:pic>
        <p:nvPicPr>
          <p:cNvPr id="4" name="Picture 3"/>
          <p:cNvPicPr>
            <a:picLocks noChangeAspect="1"/>
          </p:cNvPicPr>
          <p:nvPr/>
        </p:nvPicPr>
        <p:blipFill>
          <a:blip r:embed="rId4"/>
          <a:stretch>
            <a:fillRect/>
          </a:stretch>
        </p:blipFill>
        <p:spPr>
          <a:xfrm>
            <a:off x="2962648" y="1179971"/>
            <a:ext cx="2773912" cy="1984194"/>
          </a:xfrm>
          <a:prstGeom prst="rect">
            <a:avLst/>
          </a:prstGeom>
        </p:spPr>
      </p:pic>
      <p:pic>
        <p:nvPicPr>
          <p:cNvPr id="5" name="Picture 4"/>
          <p:cNvPicPr>
            <a:picLocks noChangeAspect="1"/>
          </p:cNvPicPr>
          <p:nvPr/>
        </p:nvPicPr>
        <p:blipFill>
          <a:blip r:embed="rId5"/>
          <a:stretch>
            <a:fillRect/>
          </a:stretch>
        </p:blipFill>
        <p:spPr>
          <a:xfrm>
            <a:off x="5808327" y="1172642"/>
            <a:ext cx="2773912" cy="1998852"/>
          </a:xfrm>
          <a:prstGeom prst="rect">
            <a:avLst/>
          </a:prstGeom>
        </p:spPr>
      </p:pic>
      <p:sp>
        <p:nvSpPr>
          <p:cNvPr id="2" name="TextBox 1"/>
          <p:cNvSpPr txBox="1"/>
          <p:nvPr/>
        </p:nvSpPr>
        <p:spPr>
          <a:xfrm>
            <a:off x="64808" y="835089"/>
            <a:ext cx="2072911" cy="584775"/>
          </a:xfrm>
          <a:prstGeom prst="rect">
            <a:avLst/>
          </a:prstGeom>
          <a:noFill/>
        </p:spPr>
        <p:txBody>
          <a:bodyPr wrap="square" rtlCol="0">
            <a:spAutoFit/>
          </a:bodyPr>
          <a:lstStyle/>
          <a:p>
            <a:r>
              <a:rPr lang="en-US" sz="1400" b="1" kern="0" dirty="0"/>
              <a:t>Unicast </a:t>
            </a:r>
            <a:r>
              <a:rPr lang="en-US" sz="1400" kern="0" dirty="0"/>
              <a:t>– one-to-one</a:t>
            </a:r>
          </a:p>
          <a:p>
            <a:endParaRPr lang="en-US" dirty="0"/>
          </a:p>
        </p:txBody>
      </p:sp>
      <p:sp>
        <p:nvSpPr>
          <p:cNvPr id="8" name="TextBox 7"/>
          <p:cNvSpPr txBox="1"/>
          <p:nvPr/>
        </p:nvSpPr>
        <p:spPr>
          <a:xfrm>
            <a:off x="2961877" y="835088"/>
            <a:ext cx="2284688" cy="584775"/>
          </a:xfrm>
          <a:prstGeom prst="rect">
            <a:avLst/>
          </a:prstGeom>
          <a:noFill/>
        </p:spPr>
        <p:txBody>
          <a:bodyPr wrap="square" rtlCol="0">
            <a:spAutoFit/>
          </a:bodyPr>
          <a:lstStyle/>
          <a:p>
            <a:r>
              <a:rPr lang="en-US" sz="1400" b="1" kern="0" dirty="0"/>
              <a:t>Multicast </a:t>
            </a:r>
            <a:r>
              <a:rPr lang="en-US" sz="1400" kern="0" dirty="0"/>
              <a:t>– one-to-many</a:t>
            </a:r>
          </a:p>
          <a:p>
            <a:endParaRPr lang="en-US" dirty="0"/>
          </a:p>
        </p:txBody>
      </p:sp>
      <p:sp>
        <p:nvSpPr>
          <p:cNvPr id="10" name="TextBox 9"/>
          <p:cNvSpPr txBox="1"/>
          <p:nvPr/>
        </p:nvSpPr>
        <p:spPr>
          <a:xfrm>
            <a:off x="5808327" y="798943"/>
            <a:ext cx="2284688" cy="584775"/>
          </a:xfrm>
          <a:prstGeom prst="rect">
            <a:avLst/>
          </a:prstGeom>
          <a:noFill/>
        </p:spPr>
        <p:txBody>
          <a:bodyPr wrap="square" rtlCol="0">
            <a:spAutoFit/>
          </a:bodyPr>
          <a:lstStyle/>
          <a:p>
            <a:r>
              <a:rPr lang="en-US" sz="1400" b="1" kern="0" dirty="0"/>
              <a:t>Broadcast </a:t>
            </a:r>
            <a:r>
              <a:rPr lang="en-US" sz="1400" kern="0" dirty="0"/>
              <a:t>– one-to-all</a:t>
            </a:r>
          </a:p>
          <a:p>
            <a:endParaRPr lang="en-US" dirty="0"/>
          </a:p>
        </p:txBody>
      </p:sp>
    </p:spTree>
    <p:extLst>
      <p:ext uri="{BB962C8B-B14F-4D97-AF65-F5344CB8AC3E}">
        <p14:creationId xmlns:p14="http://schemas.microsoft.com/office/powerpoint/2010/main" val="191650418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Communications Protocols</a:t>
            </a:r>
            <a:br>
              <a:rPr lang="en-US" altLang="en-US" dirty="0"/>
            </a:br>
            <a:r>
              <a:rPr lang="en-US" altLang="en-US" dirty="0"/>
              <a:t>Reference Models </a:t>
            </a:r>
          </a:p>
        </p:txBody>
      </p:sp>
      <p:pic>
        <p:nvPicPr>
          <p:cNvPr id="3" name="Picture 2">
            <a:extLst>
              <a:ext uri="{FF2B5EF4-FFF2-40B4-BE49-F238E27FC236}">
                <a16:creationId xmlns:a16="http://schemas.microsoft.com/office/drawing/2014/main" id="{36027E30-8CA8-4175-B3F0-1255E24D04A6}"/>
              </a:ext>
            </a:extLst>
          </p:cNvPr>
          <p:cNvPicPr>
            <a:picLocks noChangeAspect="1"/>
          </p:cNvPicPr>
          <p:nvPr/>
        </p:nvPicPr>
        <p:blipFill>
          <a:blip r:embed="rId3"/>
          <a:stretch>
            <a:fillRect/>
          </a:stretch>
        </p:blipFill>
        <p:spPr>
          <a:xfrm>
            <a:off x="2494946" y="1570775"/>
            <a:ext cx="6316545" cy="3184962"/>
          </a:xfrm>
          <a:prstGeom prst="rect">
            <a:avLst/>
          </a:prstGeom>
        </p:spPr>
      </p:pic>
      <p:pic>
        <p:nvPicPr>
          <p:cNvPr id="2" name="Picture 1"/>
          <p:cNvPicPr>
            <a:picLocks noChangeAspect="1"/>
          </p:cNvPicPr>
          <p:nvPr/>
        </p:nvPicPr>
        <p:blipFill>
          <a:blip r:embed="rId4"/>
          <a:stretch>
            <a:fillRect/>
          </a:stretch>
        </p:blipFill>
        <p:spPr>
          <a:xfrm>
            <a:off x="3290773" y="199856"/>
            <a:ext cx="4403249" cy="1370919"/>
          </a:xfrm>
          <a:prstGeom prst="rect">
            <a:avLst/>
          </a:prstGeom>
        </p:spPr>
      </p:pic>
    </p:spTree>
    <p:extLst>
      <p:ext uri="{BB962C8B-B14F-4D97-AF65-F5344CB8AC3E}">
        <p14:creationId xmlns:p14="http://schemas.microsoft.com/office/powerpoint/2010/main" val="262266960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3291889" cy="4155319"/>
          </a:xfrm>
        </p:spPr>
        <p:txBody>
          <a:bodyPr/>
          <a:lstStyle/>
          <a:p>
            <a:r>
              <a:rPr lang="en-US" kern="0" dirty="0"/>
              <a:t>Three important addresses:</a:t>
            </a:r>
          </a:p>
          <a:p>
            <a:pPr lvl="1"/>
            <a:r>
              <a:rPr lang="en-US" kern="0" dirty="0"/>
              <a:t>Protocol address</a:t>
            </a:r>
          </a:p>
          <a:p>
            <a:pPr lvl="1"/>
            <a:r>
              <a:rPr lang="en-US" kern="0" dirty="0"/>
              <a:t>Network host address</a:t>
            </a:r>
          </a:p>
          <a:p>
            <a:pPr lvl="1"/>
            <a:r>
              <a:rPr lang="en-US" kern="0" dirty="0"/>
              <a:t>Physical address</a:t>
            </a:r>
          </a:p>
          <a:p>
            <a:pPr marL="142875" lvl="1" indent="0">
              <a:buNone/>
            </a:pPr>
            <a:r>
              <a:rPr lang="en-US" dirty="0"/>
              <a:t>Addressing is used by the client to send requests and other data to a server. The server uses the client’s address to return the requested data to the client that requested it.</a:t>
            </a:r>
            <a:br>
              <a:rPr lang="en-US" kern="0" dirty="0"/>
            </a:br>
            <a:endParaRPr lang="en-US" kern="0" dirty="0"/>
          </a:p>
          <a:p>
            <a:pPr lvl="1"/>
            <a:endParaRPr lang="en-US" kern="0" dirty="0"/>
          </a:p>
        </p:txBody>
      </p:sp>
      <p:sp>
        <p:nvSpPr>
          <p:cNvPr id="8194" name="Rectangle 2"/>
          <p:cNvSpPr>
            <a:spLocks noGrp="1" noChangeArrowheads="1"/>
          </p:cNvSpPr>
          <p:nvPr>
            <p:ph type="title"/>
          </p:nvPr>
        </p:nvSpPr>
        <p:spPr/>
        <p:txBody>
          <a:bodyPr/>
          <a:lstStyle/>
          <a:p>
            <a:r>
              <a:rPr lang="en-US" altLang="en-US" sz="1600" dirty="0"/>
              <a:t>Communications Protocols</a:t>
            </a:r>
            <a:br>
              <a:rPr lang="en-US" altLang="en-US" dirty="0"/>
            </a:br>
            <a:r>
              <a:rPr lang="en-US" altLang="en-US" dirty="0"/>
              <a:t>Three Addresses</a:t>
            </a:r>
          </a:p>
        </p:txBody>
      </p:sp>
      <p:pic>
        <p:nvPicPr>
          <p:cNvPr id="6" name="Picture 5">
            <a:extLst>
              <a:ext uri="{FF2B5EF4-FFF2-40B4-BE49-F238E27FC236}">
                <a16:creationId xmlns:a16="http://schemas.microsoft.com/office/drawing/2014/main" id="{826F5819-705B-466E-B3EB-8C214882CF27}"/>
              </a:ext>
            </a:extLst>
          </p:cNvPr>
          <p:cNvPicPr>
            <a:picLocks noChangeAspect="1"/>
          </p:cNvPicPr>
          <p:nvPr/>
        </p:nvPicPr>
        <p:blipFill>
          <a:blip r:embed="rId3"/>
          <a:stretch>
            <a:fillRect/>
          </a:stretch>
        </p:blipFill>
        <p:spPr>
          <a:xfrm>
            <a:off x="4037092" y="798944"/>
            <a:ext cx="4720960" cy="3417156"/>
          </a:xfrm>
          <a:prstGeom prst="rect">
            <a:avLst/>
          </a:prstGeom>
        </p:spPr>
      </p:pic>
    </p:spTree>
    <p:extLst>
      <p:ext uri="{BB962C8B-B14F-4D97-AF65-F5344CB8AC3E}">
        <p14:creationId xmlns:p14="http://schemas.microsoft.com/office/powerpoint/2010/main" val="420910294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5357" y="798944"/>
            <a:ext cx="3945555" cy="3146039"/>
          </a:xfrm>
        </p:spPr>
        <p:txBody>
          <a:bodyPr>
            <a:normAutofit/>
          </a:bodyPr>
          <a:lstStyle/>
          <a:p>
            <a:r>
              <a:rPr lang="en-US" dirty="0"/>
              <a:t>This division of data into smaller pieces is called segmentation. Segmenting messages has two primary benefits:</a:t>
            </a:r>
          </a:p>
          <a:p>
            <a:pPr lvl="1"/>
            <a:r>
              <a:rPr lang="en-US" b="1" dirty="0"/>
              <a:t>Segmentation</a:t>
            </a:r>
          </a:p>
          <a:p>
            <a:pPr lvl="1"/>
            <a:r>
              <a:rPr lang="en-US" b="1" dirty="0"/>
              <a:t>Multiplexing</a:t>
            </a:r>
          </a:p>
          <a:p>
            <a:r>
              <a:rPr lang="en-US" dirty="0"/>
              <a:t>The application data is encapsulated with various protocol information as it is passed down the protocol stack. </a:t>
            </a:r>
          </a:p>
          <a:p>
            <a:r>
              <a:rPr lang="en-US" dirty="0"/>
              <a:t>The form that an encapsulated piece of data takes at any layer is called a protocol data unit (PDU).</a:t>
            </a:r>
          </a:p>
          <a:p>
            <a:pPr marL="0" indent="0">
              <a:buNone/>
            </a:pPr>
            <a:endParaRPr lang="en-US" dirty="0"/>
          </a:p>
          <a:p>
            <a:pPr lvl="1"/>
            <a:endParaRPr lang="en-US" kern="0" dirty="0"/>
          </a:p>
        </p:txBody>
      </p:sp>
      <p:sp>
        <p:nvSpPr>
          <p:cNvPr id="8194" name="Rectangle 2"/>
          <p:cNvSpPr>
            <a:spLocks noGrp="1" noChangeArrowheads="1"/>
          </p:cNvSpPr>
          <p:nvPr>
            <p:ph type="title"/>
          </p:nvPr>
        </p:nvSpPr>
        <p:spPr/>
        <p:txBody>
          <a:bodyPr/>
          <a:lstStyle/>
          <a:p>
            <a:r>
              <a:rPr lang="en-US" altLang="en-US" sz="1600" dirty="0"/>
              <a:t>Communication Protocols</a:t>
            </a:r>
            <a:br>
              <a:rPr lang="en-US" altLang="en-US" dirty="0"/>
            </a:br>
            <a:r>
              <a:rPr lang="en-US" altLang="en-US" dirty="0"/>
              <a:t>Encapsulation</a:t>
            </a:r>
          </a:p>
        </p:txBody>
      </p:sp>
      <p:pic>
        <p:nvPicPr>
          <p:cNvPr id="4" name="Picture 3">
            <a:extLst>
              <a:ext uri="{FF2B5EF4-FFF2-40B4-BE49-F238E27FC236}">
                <a16:creationId xmlns:a16="http://schemas.microsoft.com/office/drawing/2014/main" id="{68F50DB6-6D7E-45DE-8064-BE2F0D19F570}"/>
              </a:ext>
            </a:extLst>
          </p:cNvPr>
          <p:cNvPicPr>
            <a:picLocks noChangeAspect="1"/>
          </p:cNvPicPr>
          <p:nvPr/>
        </p:nvPicPr>
        <p:blipFill>
          <a:blip r:embed="rId3"/>
          <a:stretch>
            <a:fillRect/>
          </a:stretch>
        </p:blipFill>
        <p:spPr>
          <a:xfrm>
            <a:off x="4317335" y="1287759"/>
            <a:ext cx="4760533" cy="3881866"/>
          </a:xfrm>
          <a:prstGeom prst="rect">
            <a:avLst/>
          </a:prstGeom>
        </p:spPr>
      </p:pic>
      <p:pic>
        <p:nvPicPr>
          <p:cNvPr id="2" name="Picture 1"/>
          <p:cNvPicPr>
            <a:picLocks noChangeAspect="1"/>
          </p:cNvPicPr>
          <p:nvPr/>
        </p:nvPicPr>
        <p:blipFill>
          <a:blip r:embed="rId4"/>
          <a:stretch>
            <a:fillRect/>
          </a:stretch>
        </p:blipFill>
        <p:spPr>
          <a:xfrm>
            <a:off x="4090912" y="132772"/>
            <a:ext cx="1956572" cy="1332344"/>
          </a:xfrm>
          <a:prstGeom prst="rect">
            <a:avLst/>
          </a:prstGeom>
        </p:spPr>
      </p:pic>
    </p:spTree>
    <p:extLst>
      <p:ext uri="{BB962C8B-B14F-4D97-AF65-F5344CB8AC3E}">
        <p14:creationId xmlns:p14="http://schemas.microsoft.com/office/powerpoint/2010/main" val="149183445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5357" y="798944"/>
            <a:ext cx="3945555" cy="3146039"/>
          </a:xfrm>
        </p:spPr>
        <p:txBody>
          <a:bodyPr>
            <a:normAutofit/>
          </a:bodyPr>
          <a:lstStyle/>
          <a:p>
            <a:r>
              <a:rPr lang="en-US" dirty="0"/>
              <a:t>This process is reversed at the receiving host, and is known as de-encapsulation. The data is de-encapsulated as it moves up the stack toward the end-user application. </a:t>
            </a:r>
          </a:p>
          <a:p>
            <a:pPr lvl="1"/>
            <a:endParaRPr lang="en-US" kern="0" dirty="0"/>
          </a:p>
        </p:txBody>
      </p:sp>
      <p:sp>
        <p:nvSpPr>
          <p:cNvPr id="8194" name="Rectangle 2"/>
          <p:cNvSpPr>
            <a:spLocks noGrp="1" noChangeArrowheads="1"/>
          </p:cNvSpPr>
          <p:nvPr>
            <p:ph type="title"/>
          </p:nvPr>
        </p:nvSpPr>
        <p:spPr>
          <a:xfrm>
            <a:off x="1" y="41393"/>
            <a:ext cx="9144000" cy="759796"/>
          </a:xfrm>
        </p:spPr>
        <p:txBody>
          <a:bodyPr/>
          <a:lstStyle/>
          <a:p>
            <a:r>
              <a:rPr lang="en-US" altLang="en-US" sz="1600" dirty="0"/>
              <a:t>Communication Protocols</a:t>
            </a:r>
            <a:br>
              <a:rPr lang="en-US" altLang="en-US" dirty="0"/>
            </a:br>
            <a:r>
              <a:rPr lang="en-US" altLang="en-US" dirty="0"/>
              <a:t>Encapsulation (Cont.)</a:t>
            </a:r>
          </a:p>
        </p:txBody>
      </p:sp>
      <p:pic>
        <p:nvPicPr>
          <p:cNvPr id="3" name="Picture 2"/>
          <p:cNvPicPr>
            <a:picLocks noChangeAspect="1"/>
          </p:cNvPicPr>
          <p:nvPr/>
        </p:nvPicPr>
        <p:blipFill>
          <a:blip r:embed="rId3"/>
          <a:stretch>
            <a:fillRect/>
          </a:stretch>
        </p:blipFill>
        <p:spPr>
          <a:xfrm>
            <a:off x="3910265" y="538094"/>
            <a:ext cx="4990168" cy="3669984"/>
          </a:xfrm>
          <a:prstGeom prst="rect">
            <a:avLst/>
          </a:prstGeom>
        </p:spPr>
      </p:pic>
    </p:spTree>
    <p:extLst>
      <p:ext uri="{BB962C8B-B14F-4D97-AF65-F5344CB8AC3E}">
        <p14:creationId xmlns:p14="http://schemas.microsoft.com/office/powerpoint/2010/main" val="323307600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5357" y="798944"/>
            <a:ext cx="4853363" cy="3642427"/>
          </a:xfrm>
        </p:spPr>
        <p:txBody>
          <a:bodyPr>
            <a:normAutofit fontScale="92500" lnSpcReduction="10000"/>
          </a:bodyPr>
          <a:lstStyle/>
          <a:p>
            <a:r>
              <a:rPr lang="en-US" b="1" dirty="0"/>
              <a:t>HTTP</a:t>
            </a:r>
            <a:r>
              <a:rPr lang="en-US" dirty="0"/>
              <a:t> – This application protocol governs the way a web server and a web client interact. </a:t>
            </a:r>
          </a:p>
          <a:p>
            <a:r>
              <a:rPr lang="en-US" b="1" dirty="0"/>
              <a:t>TCP</a:t>
            </a:r>
            <a:r>
              <a:rPr lang="en-US" dirty="0"/>
              <a:t> – This transport protocol manages individual conversations. TCP divides the HTTP messages into smaller pieces, called segments. TCP is also responsible for controlling the size and rate at which messages are exchanged between the server and the client.</a:t>
            </a:r>
          </a:p>
          <a:p>
            <a:r>
              <a:rPr lang="en-US" b="1" dirty="0"/>
              <a:t>IP</a:t>
            </a:r>
            <a:r>
              <a:rPr lang="en-US" dirty="0"/>
              <a:t> – This is responsible for taking the formatted segments from TCP, encapsulating them into packets, assigning them the appropriate addresses, and delivering them to the destination host.</a:t>
            </a:r>
          </a:p>
          <a:p>
            <a:r>
              <a:rPr lang="en-US" b="1" dirty="0"/>
              <a:t>Ethernet</a:t>
            </a:r>
            <a:r>
              <a:rPr lang="en-US" dirty="0"/>
              <a:t> – This network access protocol is responsible for taking the packets from IP and formatting them to be transmitted over the media.</a:t>
            </a:r>
          </a:p>
          <a:p>
            <a:pPr marL="0" indent="0">
              <a:buNone/>
            </a:pPr>
            <a:endParaRPr lang="en-US" dirty="0"/>
          </a:p>
          <a:p>
            <a:pPr lvl="1"/>
            <a:endParaRPr lang="en-US" kern="0" dirty="0"/>
          </a:p>
        </p:txBody>
      </p:sp>
      <p:sp>
        <p:nvSpPr>
          <p:cNvPr id="8194" name="Rectangle 2"/>
          <p:cNvSpPr>
            <a:spLocks noGrp="1" noChangeArrowheads="1"/>
          </p:cNvSpPr>
          <p:nvPr>
            <p:ph type="title"/>
          </p:nvPr>
        </p:nvSpPr>
        <p:spPr/>
        <p:txBody>
          <a:bodyPr/>
          <a:lstStyle/>
          <a:p>
            <a:r>
              <a:rPr lang="en-US" altLang="en-US" sz="1600" dirty="0"/>
              <a:t>Communications Protocols</a:t>
            </a:r>
            <a:br>
              <a:rPr lang="en-US" altLang="en-US" dirty="0"/>
            </a:br>
            <a:r>
              <a:rPr lang="en-US" altLang="en-US" dirty="0"/>
              <a:t>Scenario: Sending and Receiving a Web Page</a:t>
            </a:r>
          </a:p>
        </p:txBody>
      </p:sp>
      <p:pic>
        <p:nvPicPr>
          <p:cNvPr id="5" name="Picture 4">
            <a:extLst>
              <a:ext uri="{FF2B5EF4-FFF2-40B4-BE49-F238E27FC236}">
                <a16:creationId xmlns:a16="http://schemas.microsoft.com/office/drawing/2014/main" id="{8BDC8388-FB73-4525-9F18-46BC5B6B935D}"/>
              </a:ext>
            </a:extLst>
          </p:cNvPr>
          <p:cNvPicPr>
            <a:picLocks noChangeAspect="1"/>
          </p:cNvPicPr>
          <p:nvPr/>
        </p:nvPicPr>
        <p:blipFill>
          <a:blip r:embed="rId3"/>
          <a:stretch>
            <a:fillRect/>
          </a:stretch>
        </p:blipFill>
        <p:spPr>
          <a:xfrm>
            <a:off x="5485357" y="939394"/>
            <a:ext cx="3179672" cy="3361527"/>
          </a:xfrm>
          <a:prstGeom prst="rect">
            <a:avLst/>
          </a:prstGeom>
        </p:spPr>
      </p:pic>
    </p:spTree>
    <p:extLst>
      <p:ext uri="{BB962C8B-B14F-4D97-AF65-F5344CB8AC3E}">
        <p14:creationId xmlns:p14="http://schemas.microsoft.com/office/powerpoint/2010/main" val="145922044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Ethernet and Internet Protocol (IP)</a:t>
            </a:r>
          </a:p>
        </p:txBody>
      </p:sp>
    </p:spTree>
    <p:extLst>
      <p:ext uri="{BB962C8B-B14F-4D97-AF65-F5344CB8AC3E}">
        <p14:creationId xmlns:p14="http://schemas.microsoft.com/office/powerpoint/2010/main" val="355190541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Network Protocols</a:t>
            </a:r>
          </a:p>
        </p:txBody>
      </p:sp>
    </p:spTree>
    <p:extLst>
      <p:ext uri="{BB962C8B-B14F-4D97-AF65-F5344CB8AC3E}">
        <p14:creationId xmlns:p14="http://schemas.microsoft.com/office/powerpoint/2010/main" val="67309964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8853286" cy="4155319"/>
          </a:xfrm>
        </p:spPr>
        <p:txBody>
          <a:bodyPr/>
          <a:lstStyle/>
          <a:p>
            <a:r>
              <a:rPr lang="en-US" dirty="0"/>
              <a:t>Operates at Layer 1 and 2</a:t>
            </a:r>
          </a:p>
          <a:p>
            <a:pPr lvl="1"/>
            <a:r>
              <a:rPr lang="en-US" dirty="0"/>
              <a:t>Defined by the IEEE 802.2 and </a:t>
            </a:r>
            <a:br>
              <a:rPr lang="en-US" dirty="0"/>
            </a:br>
            <a:r>
              <a:rPr lang="en-US" dirty="0"/>
              <a:t>802.3 standards</a:t>
            </a:r>
          </a:p>
          <a:p>
            <a:pPr lvl="1"/>
            <a:r>
              <a:rPr lang="en-US" dirty="0"/>
              <a:t>Ethernet Sublayers</a:t>
            </a:r>
          </a:p>
          <a:p>
            <a:pPr lvl="2"/>
            <a:r>
              <a:rPr lang="en-US" sz="1400" dirty="0"/>
              <a:t>Logical Link Layer (LLC)</a:t>
            </a:r>
          </a:p>
          <a:p>
            <a:pPr lvl="2"/>
            <a:r>
              <a:rPr lang="en-US" sz="1400" dirty="0"/>
              <a:t>Media Access Control Layer (MAC)</a:t>
            </a:r>
          </a:p>
          <a:p>
            <a:r>
              <a:rPr lang="en-US" dirty="0"/>
              <a:t>Ethernet responsibilities</a:t>
            </a:r>
          </a:p>
          <a:p>
            <a:pPr lvl="1"/>
            <a:r>
              <a:rPr lang="en-US" dirty="0"/>
              <a:t>Data encapsulation</a:t>
            </a:r>
          </a:p>
          <a:p>
            <a:pPr lvl="1"/>
            <a:r>
              <a:rPr lang="en-US" dirty="0"/>
              <a:t>Media access control</a:t>
            </a:r>
          </a:p>
        </p:txBody>
      </p:sp>
      <p:sp>
        <p:nvSpPr>
          <p:cNvPr id="8194" name="Rectangle 2"/>
          <p:cNvSpPr>
            <a:spLocks noGrp="1" noChangeArrowheads="1"/>
          </p:cNvSpPr>
          <p:nvPr>
            <p:ph type="title"/>
          </p:nvPr>
        </p:nvSpPr>
        <p:spPr/>
        <p:txBody>
          <a:bodyPr/>
          <a:lstStyle/>
          <a:p>
            <a:r>
              <a:rPr lang="en-US" sz="1600" dirty="0"/>
              <a:t>Ethernet</a:t>
            </a:r>
            <a:br>
              <a:rPr lang="en-GB" sz="1600" dirty="0"/>
            </a:br>
            <a:r>
              <a:rPr lang="en-US" altLang="en-US" dirty="0"/>
              <a:t>The Ethernet Protocol</a:t>
            </a:r>
          </a:p>
        </p:txBody>
      </p:sp>
      <p:pic>
        <p:nvPicPr>
          <p:cNvPr id="2" name="Picture 1"/>
          <p:cNvPicPr>
            <a:picLocks noChangeAspect="1"/>
          </p:cNvPicPr>
          <p:nvPr/>
        </p:nvPicPr>
        <p:blipFill>
          <a:blip r:embed="rId3"/>
          <a:stretch>
            <a:fillRect/>
          </a:stretch>
        </p:blipFill>
        <p:spPr>
          <a:xfrm>
            <a:off x="4173720" y="653306"/>
            <a:ext cx="4604522" cy="3705062"/>
          </a:xfrm>
          <a:prstGeom prst="rect">
            <a:avLst/>
          </a:prstGeom>
        </p:spPr>
      </p:pic>
    </p:spTree>
    <p:extLst>
      <p:ext uri="{BB962C8B-B14F-4D97-AF65-F5344CB8AC3E}">
        <p14:creationId xmlns:p14="http://schemas.microsoft.com/office/powerpoint/2010/main" val="318799996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8853286" cy="4155319"/>
          </a:xfrm>
        </p:spPr>
        <p:txBody>
          <a:bodyPr/>
          <a:lstStyle/>
          <a:p>
            <a:r>
              <a:rPr lang="en-US" dirty="0"/>
              <a:t>Minimum Ethernet frame size 64 bytes</a:t>
            </a:r>
          </a:p>
          <a:p>
            <a:r>
              <a:rPr lang="en-US" dirty="0"/>
              <a:t>Maximum Ethernet frame size 1518 bytes</a:t>
            </a:r>
          </a:p>
          <a:p>
            <a:r>
              <a:rPr lang="en-US" dirty="0"/>
              <a:t>Two key identifiers</a:t>
            </a:r>
          </a:p>
          <a:p>
            <a:pPr lvl="1">
              <a:buFont typeface="Wingdings" panose="05000000000000000000" pitchFamily="2" charset="2"/>
              <a:buChar char="§"/>
            </a:pPr>
            <a:r>
              <a:rPr lang="en-US" dirty="0"/>
              <a:t>Destination MAC address</a:t>
            </a:r>
          </a:p>
          <a:p>
            <a:pPr lvl="1">
              <a:buFont typeface="Wingdings" panose="05000000000000000000" pitchFamily="2" charset="2"/>
              <a:buChar char="§"/>
            </a:pPr>
            <a:r>
              <a:rPr lang="en-US" dirty="0"/>
              <a:t>Source MAC address</a:t>
            </a:r>
          </a:p>
          <a:p>
            <a:r>
              <a:rPr lang="en-US" dirty="0"/>
              <a:t>Uses hexadecimal</a:t>
            </a:r>
            <a:endParaRPr lang="en-US" kern="0" dirty="0"/>
          </a:p>
        </p:txBody>
      </p:sp>
      <p:sp>
        <p:nvSpPr>
          <p:cNvPr id="8194" name="Rectangle 2"/>
          <p:cNvSpPr>
            <a:spLocks noGrp="1" noChangeArrowheads="1"/>
          </p:cNvSpPr>
          <p:nvPr>
            <p:ph type="title"/>
          </p:nvPr>
        </p:nvSpPr>
        <p:spPr/>
        <p:txBody>
          <a:bodyPr/>
          <a:lstStyle/>
          <a:p>
            <a:r>
              <a:rPr lang="en-US" sz="1600" dirty="0"/>
              <a:t>Ethernet</a:t>
            </a:r>
            <a:br>
              <a:rPr lang="en-GB" sz="1600" dirty="0"/>
            </a:br>
            <a:r>
              <a:rPr lang="en-US" altLang="en-US" dirty="0"/>
              <a:t>The Ethernet Frame</a:t>
            </a:r>
          </a:p>
        </p:txBody>
      </p:sp>
      <p:pic>
        <p:nvPicPr>
          <p:cNvPr id="5" name="Picture 4">
            <a:extLst>
              <a:ext uri="{FF2B5EF4-FFF2-40B4-BE49-F238E27FC236}">
                <a16:creationId xmlns:a16="http://schemas.microsoft.com/office/drawing/2014/main" id="{7BFC4EC6-AD97-480A-A000-87EE532EC543}"/>
              </a:ext>
            </a:extLst>
          </p:cNvPr>
          <p:cNvPicPr>
            <a:picLocks noChangeAspect="1"/>
          </p:cNvPicPr>
          <p:nvPr/>
        </p:nvPicPr>
        <p:blipFill>
          <a:blip r:embed="rId3"/>
          <a:stretch>
            <a:fillRect/>
          </a:stretch>
        </p:blipFill>
        <p:spPr>
          <a:xfrm>
            <a:off x="1422268" y="3024241"/>
            <a:ext cx="5657850" cy="619125"/>
          </a:xfrm>
          <a:prstGeom prst="rect">
            <a:avLst/>
          </a:prstGeom>
        </p:spPr>
      </p:pic>
    </p:spTree>
    <p:extLst>
      <p:ext uri="{BB962C8B-B14F-4D97-AF65-F5344CB8AC3E}">
        <p14:creationId xmlns:p14="http://schemas.microsoft.com/office/powerpoint/2010/main" val="157841216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8853286" cy="4155319"/>
          </a:xfrm>
        </p:spPr>
        <p:txBody>
          <a:bodyPr/>
          <a:lstStyle/>
          <a:p>
            <a:r>
              <a:rPr lang="en-US" dirty="0"/>
              <a:t>Ethernet MAC address is 48-bit binary expressed as 12 hexadecimal digits.</a:t>
            </a:r>
          </a:p>
          <a:p>
            <a:pPr lvl="1"/>
            <a:r>
              <a:rPr lang="en-US" dirty="0"/>
              <a:t>Uses numbers 0 to 9 and letters A to F.</a:t>
            </a:r>
          </a:p>
          <a:p>
            <a:pPr lvl="1"/>
            <a:r>
              <a:rPr lang="en-US" dirty="0"/>
              <a:t>All data that travels on the network is encapsulated in Ethernet frames.</a:t>
            </a:r>
          </a:p>
        </p:txBody>
      </p:sp>
      <p:sp>
        <p:nvSpPr>
          <p:cNvPr id="8194" name="Rectangle 2"/>
          <p:cNvSpPr>
            <a:spLocks noGrp="1" noChangeArrowheads="1"/>
          </p:cNvSpPr>
          <p:nvPr>
            <p:ph type="title"/>
          </p:nvPr>
        </p:nvSpPr>
        <p:spPr/>
        <p:txBody>
          <a:bodyPr/>
          <a:lstStyle/>
          <a:p>
            <a:r>
              <a:rPr lang="en-US" sz="1600" dirty="0"/>
              <a:t>Ethernet</a:t>
            </a:r>
            <a:br>
              <a:rPr lang="en-GB" sz="1600" dirty="0"/>
            </a:br>
            <a:r>
              <a:rPr lang="en-US" dirty="0"/>
              <a:t>MAC Address Format</a:t>
            </a:r>
            <a:endParaRPr lang="en-US" altLang="en-US" dirty="0"/>
          </a:p>
        </p:txBody>
      </p:sp>
      <p:pic>
        <p:nvPicPr>
          <p:cNvPr id="2" name="Picture 1"/>
          <p:cNvPicPr>
            <a:picLocks noChangeAspect="1"/>
          </p:cNvPicPr>
          <p:nvPr/>
        </p:nvPicPr>
        <p:blipFill>
          <a:blip r:embed="rId3"/>
          <a:stretch>
            <a:fillRect/>
          </a:stretch>
        </p:blipFill>
        <p:spPr>
          <a:xfrm>
            <a:off x="613286" y="1745969"/>
            <a:ext cx="4214087" cy="3208294"/>
          </a:xfrm>
          <a:prstGeom prst="rect">
            <a:avLst/>
          </a:prstGeom>
        </p:spPr>
      </p:pic>
      <p:pic>
        <p:nvPicPr>
          <p:cNvPr id="4" name="Picture 3"/>
          <p:cNvPicPr>
            <a:picLocks noChangeAspect="1"/>
          </p:cNvPicPr>
          <p:nvPr/>
        </p:nvPicPr>
        <p:blipFill>
          <a:blip r:embed="rId4"/>
          <a:stretch>
            <a:fillRect/>
          </a:stretch>
        </p:blipFill>
        <p:spPr>
          <a:xfrm>
            <a:off x="5509282" y="2017311"/>
            <a:ext cx="2758417" cy="2609849"/>
          </a:xfrm>
          <a:prstGeom prst="rect">
            <a:avLst/>
          </a:prstGeom>
        </p:spPr>
      </p:pic>
    </p:spTree>
    <p:extLst>
      <p:ext uri="{BB962C8B-B14F-4D97-AF65-F5344CB8AC3E}">
        <p14:creationId xmlns:p14="http://schemas.microsoft.com/office/powerpoint/2010/main" val="208886846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8853286" cy="4155319"/>
          </a:xfrm>
        </p:spPr>
        <p:txBody>
          <a:bodyPr/>
          <a:lstStyle/>
          <a:p>
            <a:r>
              <a:rPr lang="en-US" dirty="0"/>
              <a:t>IP encapsulates the transport layer segment by adding an IP header.</a:t>
            </a:r>
          </a:p>
        </p:txBody>
      </p:sp>
      <p:sp>
        <p:nvSpPr>
          <p:cNvPr id="8194" name="Rectangle 2"/>
          <p:cNvSpPr>
            <a:spLocks noGrp="1" noChangeArrowheads="1"/>
          </p:cNvSpPr>
          <p:nvPr>
            <p:ph type="title"/>
          </p:nvPr>
        </p:nvSpPr>
        <p:spPr/>
        <p:txBody>
          <a:bodyPr/>
          <a:lstStyle/>
          <a:p>
            <a:r>
              <a:rPr lang="en-GB" sz="1600" dirty="0"/>
              <a:t>IPv4</a:t>
            </a:r>
            <a:br>
              <a:rPr lang="en-GB" sz="1600" dirty="0"/>
            </a:br>
            <a:r>
              <a:rPr lang="en-US" altLang="en-US" dirty="0"/>
              <a:t>IPv4 Encapsulation</a:t>
            </a:r>
          </a:p>
        </p:txBody>
      </p:sp>
      <p:pic>
        <p:nvPicPr>
          <p:cNvPr id="4" name="Picture 3"/>
          <p:cNvPicPr>
            <a:picLocks noChangeAspect="1"/>
          </p:cNvPicPr>
          <p:nvPr/>
        </p:nvPicPr>
        <p:blipFill>
          <a:blip r:embed="rId3"/>
          <a:stretch>
            <a:fillRect/>
          </a:stretch>
        </p:blipFill>
        <p:spPr>
          <a:xfrm>
            <a:off x="914400" y="1208674"/>
            <a:ext cx="4138612" cy="3374155"/>
          </a:xfrm>
          <a:prstGeom prst="rect">
            <a:avLst/>
          </a:prstGeom>
        </p:spPr>
      </p:pic>
      <p:pic>
        <p:nvPicPr>
          <p:cNvPr id="5" name="Picture 4"/>
          <p:cNvPicPr>
            <a:picLocks noChangeAspect="1"/>
          </p:cNvPicPr>
          <p:nvPr/>
        </p:nvPicPr>
        <p:blipFill>
          <a:blip r:embed="rId4"/>
          <a:stretch>
            <a:fillRect/>
          </a:stretch>
        </p:blipFill>
        <p:spPr>
          <a:xfrm>
            <a:off x="5053012" y="1386038"/>
            <a:ext cx="3793527" cy="3019425"/>
          </a:xfrm>
          <a:prstGeom prst="rect">
            <a:avLst/>
          </a:prstGeom>
        </p:spPr>
      </p:pic>
    </p:spTree>
    <p:extLst>
      <p:ext uri="{BB962C8B-B14F-4D97-AF65-F5344CB8AC3E}">
        <p14:creationId xmlns:p14="http://schemas.microsoft.com/office/powerpoint/2010/main" val="105762914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3" y="798944"/>
            <a:ext cx="3779708" cy="4155319"/>
          </a:xfrm>
        </p:spPr>
        <p:txBody>
          <a:bodyPr/>
          <a:lstStyle/>
          <a:p>
            <a:pPr marL="0" indent="0">
              <a:buNone/>
            </a:pPr>
            <a:r>
              <a:rPr lang="en-US" dirty="0"/>
              <a:t>IPv4 Characteristics</a:t>
            </a:r>
          </a:p>
          <a:p>
            <a:r>
              <a:rPr lang="en-US" b="1" dirty="0"/>
              <a:t>Connectionless</a:t>
            </a:r>
            <a:r>
              <a:rPr lang="en-US" dirty="0"/>
              <a:t> – no dedicated end-to-end connection is created before data is sent.</a:t>
            </a:r>
          </a:p>
          <a:p>
            <a:r>
              <a:rPr lang="en-US" b="1" dirty="0"/>
              <a:t>Unreliable (Best Effort) </a:t>
            </a:r>
            <a:r>
              <a:rPr lang="en-US" dirty="0"/>
              <a:t>- IP protocol does not guarantee that all packets that are delivered are, in fact, received.</a:t>
            </a:r>
          </a:p>
          <a:p>
            <a:r>
              <a:rPr lang="en-US" b="1" dirty="0"/>
              <a:t>Media Independent </a:t>
            </a:r>
            <a:r>
              <a:rPr lang="en-US" dirty="0"/>
              <a:t>- IP operates independently of the media that carry the data at lower layers of the protocol stack.</a:t>
            </a:r>
          </a:p>
          <a:p>
            <a:pPr marL="0" indent="0">
              <a:buNone/>
            </a:pPr>
            <a:endParaRPr lang="en-US" dirty="0"/>
          </a:p>
        </p:txBody>
      </p:sp>
      <p:sp>
        <p:nvSpPr>
          <p:cNvPr id="8194" name="Rectangle 2"/>
          <p:cNvSpPr>
            <a:spLocks noGrp="1" noChangeArrowheads="1"/>
          </p:cNvSpPr>
          <p:nvPr>
            <p:ph type="title"/>
          </p:nvPr>
        </p:nvSpPr>
        <p:spPr>
          <a:xfrm>
            <a:off x="1" y="27106"/>
            <a:ext cx="9144000" cy="757551"/>
          </a:xfrm>
        </p:spPr>
        <p:txBody>
          <a:bodyPr/>
          <a:lstStyle/>
          <a:p>
            <a:r>
              <a:rPr lang="en-US" sz="1600" dirty="0"/>
              <a:t>IPv4</a:t>
            </a:r>
            <a:br>
              <a:rPr lang="en-GB" sz="1600" dirty="0"/>
            </a:br>
            <a:r>
              <a:rPr lang="en-US" altLang="en-US" dirty="0"/>
              <a:t>IPv4 Characteristics</a:t>
            </a:r>
          </a:p>
        </p:txBody>
      </p:sp>
      <p:pic>
        <p:nvPicPr>
          <p:cNvPr id="2" name="Picture 1"/>
          <p:cNvPicPr>
            <a:picLocks noChangeAspect="1"/>
          </p:cNvPicPr>
          <p:nvPr/>
        </p:nvPicPr>
        <p:blipFill>
          <a:blip r:embed="rId3"/>
          <a:stretch>
            <a:fillRect/>
          </a:stretch>
        </p:blipFill>
        <p:spPr>
          <a:xfrm>
            <a:off x="3855697" y="166819"/>
            <a:ext cx="2458609" cy="1722287"/>
          </a:xfrm>
          <a:prstGeom prst="rect">
            <a:avLst/>
          </a:prstGeom>
        </p:spPr>
      </p:pic>
      <p:pic>
        <p:nvPicPr>
          <p:cNvPr id="3" name="Picture 2"/>
          <p:cNvPicPr>
            <a:picLocks noChangeAspect="1"/>
          </p:cNvPicPr>
          <p:nvPr/>
        </p:nvPicPr>
        <p:blipFill>
          <a:blip r:embed="rId4"/>
          <a:stretch>
            <a:fillRect/>
          </a:stretch>
        </p:blipFill>
        <p:spPr>
          <a:xfrm>
            <a:off x="6387926" y="1271268"/>
            <a:ext cx="2543374" cy="1929456"/>
          </a:xfrm>
          <a:prstGeom prst="rect">
            <a:avLst/>
          </a:prstGeom>
        </p:spPr>
      </p:pic>
      <p:pic>
        <p:nvPicPr>
          <p:cNvPr id="4" name="Picture 3"/>
          <p:cNvPicPr>
            <a:picLocks noChangeAspect="1"/>
          </p:cNvPicPr>
          <p:nvPr/>
        </p:nvPicPr>
        <p:blipFill>
          <a:blip r:embed="rId5"/>
          <a:stretch>
            <a:fillRect/>
          </a:stretch>
        </p:blipFill>
        <p:spPr>
          <a:xfrm>
            <a:off x="3865960" y="2599037"/>
            <a:ext cx="2448346" cy="1956614"/>
          </a:xfrm>
          <a:prstGeom prst="rect">
            <a:avLst/>
          </a:prstGeom>
        </p:spPr>
      </p:pic>
    </p:spTree>
    <p:extLst>
      <p:ext uri="{BB962C8B-B14F-4D97-AF65-F5344CB8AC3E}">
        <p14:creationId xmlns:p14="http://schemas.microsoft.com/office/powerpoint/2010/main" val="8087279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3" y="798944"/>
            <a:ext cx="3644940" cy="4155319"/>
          </a:xfrm>
        </p:spPr>
        <p:txBody>
          <a:bodyPr/>
          <a:lstStyle/>
          <a:p>
            <a:r>
              <a:rPr lang="en-US" dirty="0"/>
              <a:t>Packet header consists of fields containing important information about the packet.</a:t>
            </a:r>
          </a:p>
          <a:p>
            <a:r>
              <a:rPr lang="en-US" dirty="0"/>
              <a:t>Fields contain binary numbers examined by the Layer 3 process.</a:t>
            </a:r>
          </a:p>
          <a:p>
            <a:r>
              <a:rPr lang="en-US" dirty="0"/>
              <a:t> The binary values of each field identify various settings of the IP packet.</a:t>
            </a:r>
          </a:p>
          <a:p>
            <a:r>
              <a:rPr lang="en-US" dirty="0"/>
              <a:t> Two most commonly referenced fields are the source and destination IP addresses.</a:t>
            </a:r>
          </a:p>
        </p:txBody>
      </p:sp>
      <p:sp>
        <p:nvSpPr>
          <p:cNvPr id="8194" name="Rectangle 2"/>
          <p:cNvSpPr>
            <a:spLocks noGrp="1" noChangeArrowheads="1"/>
          </p:cNvSpPr>
          <p:nvPr>
            <p:ph type="title"/>
          </p:nvPr>
        </p:nvSpPr>
        <p:spPr>
          <a:xfrm>
            <a:off x="1" y="27106"/>
            <a:ext cx="9144000" cy="757551"/>
          </a:xfrm>
        </p:spPr>
        <p:txBody>
          <a:bodyPr/>
          <a:lstStyle/>
          <a:p>
            <a:r>
              <a:rPr lang="en-US" sz="1600" dirty="0"/>
              <a:t>IPv4</a:t>
            </a:r>
            <a:br>
              <a:rPr lang="en-GB" sz="1600" dirty="0"/>
            </a:br>
            <a:r>
              <a:rPr lang="en-US" altLang="en-US" dirty="0"/>
              <a:t>IPv4 Packet</a:t>
            </a:r>
          </a:p>
        </p:txBody>
      </p:sp>
      <p:pic>
        <p:nvPicPr>
          <p:cNvPr id="3" name="Picture 2"/>
          <p:cNvPicPr>
            <a:picLocks noChangeAspect="1"/>
          </p:cNvPicPr>
          <p:nvPr/>
        </p:nvPicPr>
        <p:blipFill>
          <a:blip r:embed="rId3"/>
          <a:stretch>
            <a:fillRect/>
          </a:stretch>
        </p:blipFill>
        <p:spPr>
          <a:xfrm>
            <a:off x="3985542" y="784657"/>
            <a:ext cx="4467895" cy="3814762"/>
          </a:xfrm>
          <a:prstGeom prst="rect">
            <a:avLst/>
          </a:prstGeom>
        </p:spPr>
      </p:pic>
    </p:spTree>
    <p:extLst>
      <p:ext uri="{BB962C8B-B14F-4D97-AF65-F5344CB8AC3E}">
        <p14:creationId xmlns:p14="http://schemas.microsoft.com/office/powerpoint/2010/main" val="171662280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IPV4 Addressing Basics</a:t>
            </a:r>
            <a:br>
              <a:rPr lang="en-GB" sz="1600" dirty="0"/>
            </a:br>
            <a:r>
              <a:rPr lang="en-US" altLang="en-US" dirty="0"/>
              <a:t>IPv4 Host Address Structure</a:t>
            </a:r>
          </a:p>
        </p:txBody>
      </p:sp>
      <p:pic>
        <p:nvPicPr>
          <p:cNvPr id="6" name="Picture 5"/>
          <p:cNvPicPr>
            <a:picLocks noChangeAspect="1"/>
          </p:cNvPicPr>
          <p:nvPr/>
        </p:nvPicPr>
        <p:blipFill>
          <a:blip r:embed="rId3"/>
          <a:stretch>
            <a:fillRect/>
          </a:stretch>
        </p:blipFill>
        <p:spPr>
          <a:xfrm>
            <a:off x="4588476" y="914043"/>
            <a:ext cx="3772929" cy="2843212"/>
          </a:xfrm>
          <a:prstGeom prst="rect">
            <a:avLst/>
          </a:prstGeom>
        </p:spPr>
      </p:pic>
      <p:sp>
        <p:nvSpPr>
          <p:cNvPr id="7" name="TextBox 6"/>
          <p:cNvSpPr txBox="1"/>
          <p:nvPr/>
        </p:nvSpPr>
        <p:spPr>
          <a:xfrm>
            <a:off x="314325" y="1042988"/>
            <a:ext cx="4068205"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t>IPv4 address is a hierarchical address that is made up of a network portion and a host portion.</a:t>
            </a:r>
          </a:p>
          <a:p>
            <a:pPr marL="285750" indent="-285750">
              <a:buFont typeface="Wingdings" panose="05000000000000000000" pitchFamily="2" charset="2"/>
              <a:buChar char="§"/>
            </a:pPr>
            <a:r>
              <a:rPr lang="en-US" dirty="0"/>
              <a:t>The network portion of the address must be identical for all devices that reside in the same network.</a:t>
            </a:r>
          </a:p>
          <a:p>
            <a:pPr marL="285750" indent="-285750">
              <a:buFont typeface="Wingdings" panose="05000000000000000000" pitchFamily="2" charset="2"/>
              <a:buChar char="§"/>
            </a:pPr>
            <a:r>
              <a:rPr lang="en-US" dirty="0"/>
              <a:t>The bits within the host portion of the address must be unique to identify a specific host within a network.</a:t>
            </a:r>
          </a:p>
        </p:txBody>
      </p:sp>
    </p:spTree>
    <p:extLst>
      <p:ext uri="{BB962C8B-B14F-4D97-AF65-F5344CB8AC3E}">
        <p14:creationId xmlns:p14="http://schemas.microsoft.com/office/powerpoint/2010/main" val="408603535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3595513" cy="4155319"/>
          </a:xfrm>
        </p:spPr>
        <p:txBody>
          <a:bodyPr/>
          <a:lstStyle/>
          <a:p>
            <a:r>
              <a:rPr lang="en-US" dirty="0"/>
              <a:t>Subnetting takes a network space and divides it into smaller spaces called subnets.</a:t>
            </a:r>
          </a:p>
          <a:p>
            <a:r>
              <a:rPr lang="en-US" dirty="0"/>
              <a:t>Identifying network address of an IPv4host:</a:t>
            </a:r>
          </a:p>
          <a:p>
            <a:pPr lvl="1"/>
            <a:r>
              <a:rPr lang="en-US" dirty="0"/>
              <a:t>IP address is logically ANDed, bit by bit with subnet mask.</a:t>
            </a:r>
          </a:p>
          <a:p>
            <a:pPr lvl="1"/>
            <a:r>
              <a:rPr lang="en-US" dirty="0"/>
              <a:t>ANDing between the address and the subnet mask yields the network address.</a:t>
            </a:r>
          </a:p>
          <a:p>
            <a:pPr lvl="1"/>
            <a:endParaRPr lang="en-US" kern="0" dirty="0"/>
          </a:p>
        </p:txBody>
      </p:sp>
      <p:sp>
        <p:nvSpPr>
          <p:cNvPr id="8194" name="Rectangle 2"/>
          <p:cNvSpPr>
            <a:spLocks noGrp="1" noChangeArrowheads="1"/>
          </p:cNvSpPr>
          <p:nvPr>
            <p:ph type="title"/>
          </p:nvPr>
        </p:nvSpPr>
        <p:spPr/>
        <p:txBody>
          <a:bodyPr/>
          <a:lstStyle/>
          <a:p>
            <a:r>
              <a:rPr lang="en-US" sz="1600" dirty="0"/>
              <a:t>IPv4 Addressing Basics</a:t>
            </a:r>
            <a:br>
              <a:rPr lang="en-GB" sz="1600" dirty="0"/>
            </a:br>
            <a:r>
              <a:rPr lang="en-US" altLang="en-US" dirty="0"/>
              <a:t>IPv4 Subnet Mask and Network Address</a:t>
            </a:r>
          </a:p>
        </p:txBody>
      </p:sp>
      <p:pic>
        <p:nvPicPr>
          <p:cNvPr id="2" name="Picture 1"/>
          <p:cNvPicPr>
            <a:picLocks noChangeAspect="1"/>
          </p:cNvPicPr>
          <p:nvPr/>
        </p:nvPicPr>
        <p:blipFill>
          <a:blip r:embed="rId3"/>
          <a:stretch>
            <a:fillRect/>
          </a:stretch>
        </p:blipFill>
        <p:spPr>
          <a:xfrm>
            <a:off x="3929063" y="909690"/>
            <a:ext cx="4684046" cy="3767602"/>
          </a:xfrm>
          <a:prstGeom prst="rect">
            <a:avLst/>
          </a:prstGeom>
        </p:spPr>
      </p:pic>
    </p:spTree>
    <p:extLst>
      <p:ext uri="{BB962C8B-B14F-4D97-AF65-F5344CB8AC3E}">
        <p14:creationId xmlns:p14="http://schemas.microsoft.com/office/powerpoint/2010/main" val="84182761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3693981" cy="4155319"/>
          </a:xfrm>
        </p:spPr>
        <p:txBody>
          <a:bodyPr/>
          <a:lstStyle/>
          <a:p>
            <a:r>
              <a:rPr lang="en-US" dirty="0"/>
              <a:t>Subnetting takes a network space and divides it into smaller spaces called subnets.</a:t>
            </a:r>
          </a:p>
          <a:p>
            <a:r>
              <a:rPr lang="en-US" dirty="0"/>
              <a:t>Identifying network address of an IPv4 host:</a:t>
            </a:r>
          </a:p>
          <a:p>
            <a:pPr lvl="1"/>
            <a:r>
              <a:rPr lang="en-US" dirty="0"/>
              <a:t>IP address is logically ANDed, bit by bit with subnet mask.</a:t>
            </a:r>
          </a:p>
          <a:p>
            <a:pPr lvl="1"/>
            <a:r>
              <a:rPr lang="en-US" dirty="0"/>
              <a:t>ANDing between the address and the subnet mask yields the network address.</a:t>
            </a:r>
          </a:p>
          <a:p>
            <a:pPr lvl="1"/>
            <a:endParaRPr lang="en-US" kern="0" dirty="0"/>
          </a:p>
        </p:txBody>
      </p:sp>
      <p:sp>
        <p:nvSpPr>
          <p:cNvPr id="8194" name="Rectangle 2"/>
          <p:cNvSpPr>
            <a:spLocks noGrp="1" noChangeArrowheads="1"/>
          </p:cNvSpPr>
          <p:nvPr>
            <p:ph type="title"/>
          </p:nvPr>
        </p:nvSpPr>
        <p:spPr/>
        <p:txBody>
          <a:bodyPr/>
          <a:lstStyle/>
          <a:p>
            <a:r>
              <a:rPr lang="en-US" sz="1600" dirty="0"/>
              <a:t>IPv4 Addressing Basics</a:t>
            </a:r>
            <a:br>
              <a:rPr lang="en-GB" sz="1600" dirty="0"/>
            </a:br>
            <a:r>
              <a:rPr lang="en-US" altLang="en-US" dirty="0"/>
              <a:t>Subnetting Broadcast Domains</a:t>
            </a:r>
          </a:p>
        </p:txBody>
      </p:sp>
      <p:pic>
        <p:nvPicPr>
          <p:cNvPr id="3" name="Picture 2"/>
          <p:cNvPicPr>
            <a:picLocks noChangeAspect="1"/>
          </p:cNvPicPr>
          <p:nvPr/>
        </p:nvPicPr>
        <p:blipFill>
          <a:blip r:embed="rId3"/>
          <a:stretch>
            <a:fillRect/>
          </a:stretch>
        </p:blipFill>
        <p:spPr>
          <a:xfrm>
            <a:off x="4164144" y="798944"/>
            <a:ext cx="4085414" cy="3229617"/>
          </a:xfrm>
          <a:prstGeom prst="rect">
            <a:avLst/>
          </a:prstGeom>
        </p:spPr>
      </p:pic>
    </p:spTree>
    <p:extLst>
      <p:ext uri="{BB962C8B-B14F-4D97-AF65-F5344CB8AC3E}">
        <p14:creationId xmlns:p14="http://schemas.microsoft.com/office/powerpoint/2010/main" val="80978624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4079743" cy="4155319"/>
          </a:xfrm>
        </p:spPr>
        <p:txBody>
          <a:bodyPr/>
          <a:lstStyle/>
          <a:p>
            <a:pPr marL="0" indent="0">
              <a:buNone/>
            </a:pPr>
            <a:r>
              <a:rPr lang="en-US" dirty="0"/>
              <a:t>Assigned Classes – A, B, C, D, and E</a:t>
            </a:r>
          </a:p>
          <a:p>
            <a:r>
              <a:rPr lang="en-US" b="1" dirty="0"/>
              <a:t>Class A </a:t>
            </a:r>
            <a:r>
              <a:rPr lang="en-US" dirty="0"/>
              <a:t>- Designed to support extremely large networks.</a:t>
            </a:r>
          </a:p>
          <a:p>
            <a:r>
              <a:rPr lang="en-US" b="1" dirty="0"/>
              <a:t>Class B </a:t>
            </a:r>
            <a:r>
              <a:rPr lang="en-US" dirty="0"/>
              <a:t>– Designed to support moderate to large networks.</a:t>
            </a:r>
          </a:p>
          <a:p>
            <a:r>
              <a:rPr lang="en-US" b="1" dirty="0"/>
              <a:t>Class C- </a:t>
            </a:r>
            <a:r>
              <a:rPr lang="en-US" dirty="0"/>
              <a:t>Designed to support small networks.</a:t>
            </a:r>
          </a:p>
          <a:p>
            <a:r>
              <a:rPr lang="en-US" b="1" dirty="0"/>
              <a:t>Class D - </a:t>
            </a:r>
            <a:r>
              <a:rPr lang="en-US" dirty="0"/>
              <a:t>Multicast block.</a:t>
            </a:r>
          </a:p>
          <a:p>
            <a:r>
              <a:rPr lang="en-US" b="1" dirty="0"/>
              <a:t>Class E -  </a:t>
            </a:r>
            <a:r>
              <a:rPr lang="en-US" dirty="0"/>
              <a:t>Experimental address block.</a:t>
            </a:r>
          </a:p>
        </p:txBody>
      </p:sp>
      <p:sp>
        <p:nvSpPr>
          <p:cNvPr id="8194" name="Rectangle 2"/>
          <p:cNvSpPr>
            <a:spLocks noGrp="1" noChangeArrowheads="1"/>
          </p:cNvSpPr>
          <p:nvPr>
            <p:ph type="title"/>
          </p:nvPr>
        </p:nvSpPr>
        <p:spPr/>
        <p:txBody>
          <a:bodyPr/>
          <a:lstStyle/>
          <a:p>
            <a:r>
              <a:rPr lang="en-US" sz="1600" dirty="0"/>
              <a:t>Types of IPv4 Addresses</a:t>
            </a:r>
            <a:br>
              <a:rPr lang="en-GB" sz="1600" dirty="0"/>
            </a:br>
            <a:r>
              <a:rPr lang="en-US" altLang="en-US" dirty="0"/>
              <a:t>IPv4 Address Classes and Default Subnet Masks</a:t>
            </a:r>
          </a:p>
        </p:txBody>
      </p:sp>
      <p:pic>
        <p:nvPicPr>
          <p:cNvPr id="2" name="Picture 1">
            <a:extLst>
              <a:ext uri="{FF2B5EF4-FFF2-40B4-BE49-F238E27FC236}">
                <a16:creationId xmlns:a16="http://schemas.microsoft.com/office/drawing/2014/main" id="{64FD9F3D-FF5C-4838-B6D7-F0D1E6AC18E2}"/>
              </a:ext>
            </a:extLst>
          </p:cNvPr>
          <p:cNvPicPr>
            <a:picLocks noChangeAspect="1"/>
          </p:cNvPicPr>
          <p:nvPr/>
        </p:nvPicPr>
        <p:blipFill>
          <a:blip r:embed="rId3"/>
          <a:stretch>
            <a:fillRect/>
          </a:stretch>
        </p:blipFill>
        <p:spPr>
          <a:xfrm>
            <a:off x="4571999" y="729423"/>
            <a:ext cx="3893811" cy="2770897"/>
          </a:xfrm>
          <a:prstGeom prst="rect">
            <a:avLst/>
          </a:prstGeom>
        </p:spPr>
      </p:pic>
      <p:pic>
        <p:nvPicPr>
          <p:cNvPr id="5" name="Picture 4">
            <a:extLst>
              <a:ext uri="{FF2B5EF4-FFF2-40B4-BE49-F238E27FC236}">
                <a16:creationId xmlns:a16="http://schemas.microsoft.com/office/drawing/2014/main" id="{9D0F4754-87E5-45AD-BF62-F76496841AB3}"/>
              </a:ext>
            </a:extLst>
          </p:cNvPr>
          <p:cNvPicPr>
            <a:picLocks noChangeAspect="1"/>
          </p:cNvPicPr>
          <p:nvPr/>
        </p:nvPicPr>
        <p:blipFill>
          <a:blip r:embed="rId4"/>
          <a:stretch>
            <a:fillRect/>
          </a:stretch>
        </p:blipFill>
        <p:spPr>
          <a:xfrm>
            <a:off x="4572000" y="3611161"/>
            <a:ext cx="3392631" cy="1112171"/>
          </a:xfrm>
          <a:prstGeom prst="rect">
            <a:avLst/>
          </a:prstGeom>
        </p:spPr>
      </p:pic>
    </p:spTree>
    <p:extLst>
      <p:ext uri="{BB962C8B-B14F-4D97-AF65-F5344CB8AC3E}">
        <p14:creationId xmlns:p14="http://schemas.microsoft.com/office/powerpoint/2010/main" val="175818504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pPr>
              <a:spcBef>
                <a:spcPts val="300"/>
              </a:spcBef>
              <a:spcAft>
                <a:spcPts val="300"/>
              </a:spcAft>
            </a:pPr>
            <a:r>
              <a:rPr lang="en-US" dirty="0"/>
              <a:t>Views of the network</a:t>
            </a:r>
            <a:endParaRPr lang="en-US" altLang="ja-JP" dirty="0"/>
          </a:p>
          <a:p>
            <a:pPr lvl="1"/>
            <a:r>
              <a:rPr lang="en-US" dirty="0"/>
              <a:t>Small home network</a:t>
            </a:r>
          </a:p>
          <a:p>
            <a:pPr lvl="1"/>
            <a:r>
              <a:rPr lang="en-US" dirty="0"/>
              <a:t>SOHO (Small Office/Home Office)</a:t>
            </a:r>
          </a:p>
          <a:p>
            <a:pPr lvl="1"/>
            <a:r>
              <a:rPr lang="en-US" dirty="0"/>
              <a:t>Medium to large networks</a:t>
            </a:r>
          </a:p>
          <a:p>
            <a:pPr lvl="1"/>
            <a:r>
              <a:rPr lang="en-US" dirty="0"/>
              <a:t>World-wide networks</a:t>
            </a:r>
          </a:p>
        </p:txBody>
      </p:sp>
      <p:sp>
        <p:nvSpPr>
          <p:cNvPr id="8194" name="Rectangle 2"/>
          <p:cNvSpPr>
            <a:spLocks noGrp="1" noChangeArrowheads="1"/>
          </p:cNvSpPr>
          <p:nvPr>
            <p:ph type="title"/>
          </p:nvPr>
        </p:nvSpPr>
        <p:spPr/>
        <p:txBody>
          <a:bodyPr/>
          <a:lstStyle/>
          <a:p>
            <a:r>
              <a:rPr lang="en-US" altLang="en-US" sz="1600" dirty="0"/>
              <a:t>Network Communications Process</a:t>
            </a:r>
            <a:br>
              <a:rPr lang="en-US" altLang="en-US" dirty="0"/>
            </a:br>
            <a:r>
              <a:rPr lang="en-US" altLang="en-US" dirty="0"/>
              <a:t>Views of the Network</a:t>
            </a:r>
          </a:p>
        </p:txBody>
      </p:sp>
      <p:pic>
        <p:nvPicPr>
          <p:cNvPr id="4" name="Picture 3"/>
          <p:cNvPicPr>
            <a:picLocks noChangeAspect="1"/>
          </p:cNvPicPr>
          <p:nvPr/>
        </p:nvPicPr>
        <p:blipFill>
          <a:blip r:embed="rId3"/>
          <a:stretch>
            <a:fillRect/>
          </a:stretch>
        </p:blipFill>
        <p:spPr>
          <a:xfrm>
            <a:off x="3956445" y="1002013"/>
            <a:ext cx="3892732" cy="3282904"/>
          </a:xfrm>
          <a:prstGeom prst="rect">
            <a:avLst/>
          </a:prstGeom>
        </p:spPr>
      </p:pic>
    </p:spTree>
    <p:extLst>
      <p:ext uri="{BB962C8B-B14F-4D97-AF65-F5344CB8AC3E}">
        <p14:creationId xmlns:p14="http://schemas.microsoft.com/office/powerpoint/2010/main" val="234247823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3859123" cy="4155319"/>
          </a:xfrm>
        </p:spPr>
        <p:txBody>
          <a:bodyPr/>
          <a:lstStyle/>
          <a:p>
            <a:r>
              <a:rPr lang="en-US" dirty="0"/>
              <a:t>Blocks of addresses mostly used by organizations to assign IPv4 addresses to internal hosts.</a:t>
            </a:r>
          </a:p>
          <a:p>
            <a:r>
              <a:rPr lang="en-US" dirty="0"/>
              <a:t>Not unique to any network.</a:t>
            </a:r>
          </a:p>
          <a:p>
            <a:r>
              <a:rPr lang="en-US" dirty="0"/>
              <a:t>Not allowed on Internet and are filtered by internal router.</a:t>
            </a:r>
          </a:p>
          <a:p>
            <a:r>
              <a:rPr lang="en-US" dirty="0"/>
              <a:t>Router usually connects the internal network to the ISP network.</a:t>
            </a:r>
          </a:p>
        </p:txBody>
      </p:sp>
      <p:sp>
        <p:nvSpPr>
          <p:cNvPr id="8194" name="Rectangle 2"/>
          <p:cNvSpPr>
            <a:spLocks noGrp="1" noChangeArrowheads="1"/>
          </p:cNvSpPr>
          <p:nvPr>
            <p:ph type="title"/>
          </p:nvPr>
        </p:nvSpPr>
        <p:spPr/>
        <p:txBody>
          <a:bodyPr/>
          <a:lstStyle/>
          <a:p>
            <a:r>
              <a:rPr lang="en-US" sz="1600" dirty="0"/>
              <a:t>Types of IPv4 Addresses</a:t>
            </a:r>
            <a:br>
              <a:rPr lang="en-GB" sz="1600" dirty="0"/>
            </a:br>
            <a:r>
              <a:rPr lang="en-US" altLang="en-US" dirty="0"/>
              <a:t>Reserved Private Addresses</a:t>
            </a:r>
          </a:p>
        </p:txBody>
      </p:sp>
      <p:pic>
        <p:nvPicPr>
          <p:cNvPr id="3" name="Picture 2"/>
          <p:cNvPicPr>
            <a:picLocks noChangeAspect="1"/>
          </p:cNvPicPr>
          <p:nvPr/>
        </p:nvPicPr>
        <p:blipFill>
          <a:blip r:embed="rId3"/>
          <a:stretch>
            <a:fillRect/>
          </a:stretch>
        </p:blipFill>
        <p:spPr>
          <a:xfrm>
            <a:off x="4429125" y="420168"/>
            <a:ext cx="4259383" cy="2957512"/>
          </a:xfrm>
          <a:prstGeom prst="rect">
            <a:avLst/>
          </a:prstGeom>
        </p:spPr>
      </p:pic>
    </p:spTree>
    <p:extLst>
      <p:ext uri="{BB962C8B-B14F-4D97-AF65-F5344CB8AC3E}">
        <p14:creationId xmlns:p14="http://schemas.microsoft.com/office/powerpoint/2010/main" val="174126612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8853286" cy="4155319"/>
          </a:xfrm>
        </p:spPr>
        <p:txBody>
          <a:bodyPr>
            <a:normAutofit/>
          </a:bodyPr>
          <a:lstStyle/>
          <a:p>
            <a:r>
              <a:rPr lang="en-US" dirty="0"/>
              <a:t>A host can send a packet to three types of destinations:</a:t>
            </a:r>
          </a:p>
          <a:p>
            <a:pPr lvl="1"/>
            <a:r>
              <a:rPr lang="en-US" b="1" dirty="0"/>
              <a:t>Itself</a:t>
            </a:r>
            <a:r>
              <a:rPr lang="en-US" dirty="0"/>
              <a:t> - A host can ping itself by sending a packet to a special IPv4 address </a:t>
            </a:r>
            <a:br>
              <a:rPr lang="en-US" dirty="0"/>
            </a:br>
            <a:r>
              <a:rPr lang="en-US" dirty="0"/>
              <a:t>of 127.0.0.1. Pinging the loopback interface tests the TCP/IP protocol stack.</a:t>
            </a:r>
          </a:p>
          <a:p>
            <a:pPr lvl="1"/>
            <a:r>
              <a:rPr lang="en-US" b="1" dirty="0"/>
              <a:t>Local host</a:t>
            </a:r>
            <a:r>
              <a:rPr lang="en-US" dirty="0"/>
              <a:t> - This is a host on the same local network.</a:t>
            </a:r>
          </a:p>
          <a:p>
            <a:pPr lvl="1"/>
            <a:r>
              <a:rPr lang="en-US" b="1" dirty="0"/>
              <a:t>Remote host</a:t>
            </a:r>
            <a:r>
              <a:rPr lang="en-US" dirty="0"/>
              <a:t> - This is a host on a remote network. The hosts do not share </a:t>
            </a:r>
            <a:br>
              <a:rPr lang="en-US" dirty="0"/>
            </a:br>
            <a:r>
              <a:rPr lang="en-US" dirty="0"/>
              <a:t>the same network address. </a:t>
            </a:r>
            <a:endParaRPr lang="en-US" kern="0" dirty="0"/>
          </a:p>
        </p:txBody>
      </p:sp>
      <p:sp>
        <p:nvSpPr>
          <p:cNvPr id="8194" name="Rectangle 2"/>
          <p:cNvSpPr>
            <a:spLocks noGrp="1" noChangeArrowheads="1"/>
          </p:cNvSpPr>
          <p:nvPr>
            <p:ph type="title"/>
          </p:nvPr>
        </p:nvSpPr>
        <p:spPr/>
        <p:txBody>
          <a:bodyPr/>
          <a:lstStyle/>
          <a:p>
            <a:r>
              <a:rPr lang="en-US" sz="1600" dirty="0"/>
              <a:t>The Default Gateway</a:t>
            </a:r>
            <a:br>
              <a:rPr lang="en-US" sz="1600" dirty="0"/>
            </a:br>
            <a:r>
              <a:rPr lang="en-US" dirty="0"/>
              <a:t>Host Forwarding Decision</a:t>
            </a:r>
            <a:endParaRPr lang="en-US" altLang="en-US" dirty="0"/>
          </a:p>
        </p:txBody>
      </p:sp>
      <p:pic>
        <p:nvPicPr>
          <p:cNvPr id="4" name="Picture 3"/>
          <p:cNvPicPr>
            <a:picLocks noChangeAspect="1"/>
          </p:cNvPicPr>
          <p:nvPr/>
        </p:nvPicPr>
        <p:blipFill>
          <a:blip r:embed="rId3"/>
          <a:stretch>
            <a:fillRect/>
          </a:stretch>
        </p:blipFill>
        <p:spPr>
          <a:xfrm>
            <a:off x="2957338" y="2286000"/>
            <a:ext cx="4325884" cy="2546576"/>
          </a:xfrm>
          <a:prstGeom prst="rect">
            <a:avLst/>
          </a:prstGeom>
        </p:spPr>
      </p:pic>
    </p:spTree>
    <p:extLst>
      <p:ext uri="{BB962C8B-B14F-4D97-AF65-F5344CB8AC3E}">
        <p14:creationId xmlns:p14="http://schemas.microsoft.com/office/powerpoint/2010/main" val="53516931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4140975" cy="4155319"/>
          </a:xfrm>
        </p:spPr>
        <p:txBody>
          <a:bodyPr>
            <a:normAutofit/>
          </a:bodyPr>
          <a:lstStyle/>
          <a:p>
            <a:r>
              <a:rPr lang="en-US" dirty="0"/>
              <a:t>Three dotted decimal IPv4 addresses must be configured when assigning an IPv4 configuration to host:</a:t>
            </a:r>
          </a:p>
          <a:p>
            <a:pPr lvl="1"/>
            <a:r>
              <a:rPr lang="en-US" b="1" dirty="0"/>
              <a:t>IPv4 address</a:t>
            </a:r>
            <a:r>
              <a:rPr lang="en-US" dirty="0"/>
              <a:t> – Unique IPv4 address of the host.</a:t>
            </a:r>
          </a:p>
          <a:p>
            <a:pPr lvl="1"/>
            <a:r>
              <a:rPr lang="en-US" b="1" dirty="0"/>
              <a:t>Subnet mask</a:t>
            </a:r>
            <a:r>
              <a:rPr lang="en-US" dirty="0"/>
              <a:t> - Used to identify the network/host portion of the IPv4 address.</a:t>
            </a:r>
          </a:p>
          <a:p>
            <a:pPr lvl="1"/>
            <a:r>
              <a:rPr lang="en-US" b="1" dirty="0"/>
              <a:t>Default gateway</a:t>
            </a:r>
            <a:r>
              <a:rPr lang="en-US" dirty="0"/>
              <a:t> – Identifies the local gateway (i.e. local router interface IPv4 address) to reach remote networks.</a:t>
            </a:r>
          </a:p>
          <a:p>
            <a:r>
              <a:rPr lang="en-US" dirty="0"/>
              <a:t>The default gateway is the network device that can route traffic to other networks. It is the router that can route traffic out of the local network.</a:t>
            </a:r>
          </a:p>
        </p:txBody>
      </p:sp>
      <p:sp>
        <p:nvSpPr>
          <p:cNvPr id="8194" name="Rectangle 2"/>
          <p:cNvSpPr>
            <a:spLocks noGrp="1" noChangeArrowheads="1"/>
          </p:cNvSpPr>
          <p:nvPr>
            <p:ph type="title"/>
          </p:nvPr>
        </p:nvSpPr>
        <p:spPr/>
        <p:txBody>
          <a:bodyPr/>
          <a:lstStyle/>
          <a:p>
            <a:r>
              <a:rPr lang="en-US" sz="1600" dirty="0"/>
              <a:t>The Default Gateway</a:t>
            </a:r>
            <a:br>
              <a:rPr lang="en-GB" sz="1600" dirty="0"/>
            </a:br>
            <a:r>
              <a:rPr lang="en-US" altLang="en-US" dirty="0"/>
              <a:t>Default Gateway</a:t>
            </a:r>
          </a:p>
        </p:txBody>
      </p:sp>
      <p:pic>
        <p:nvPicPr>
          <p:cNvPr id="3" name="Picture 2">
            <a:extLst>
              <a:ext uri="{FF2B5EF4-FFF2-40B4-BE49-F238E27FC236}">
                <a16:creationId xmlns:a16="http://schemas.microsoft.com/office/drawing/2014/main" id="{2130FBA4-3755-456D-8BA3-21A06FBA2062}"/>
              </a:ext>
            </a:extLst>
          </p:cNvPr>
          <p:cNvPicPr>
            <a:picLocks noChangeAspect="1"/>
          </p:cNvPicPr>
          <p:nvPr/>
        </p:nvPicPr>
        <p:blipFill>
          <a:blip r:embed="rId3"/>
          <a:stretch>
            <a:fillRect/>
          </a:stretch>
        </p:blipFill>
        <p:spPr>
          <a:xfrm>
            <a:off x="4239828" y="798943"/>
            <a:ext cx="4712646" cy="2989285"/>
          </a:xfrm>
          <a:prstGeom prst="rect">
            <a:avLst/>
          </a:prstGeom>
        </p:spPr>
      </p:pic>
    </p:spTree>
    <p:extLst>
      <p:ext uri="{BB962C8B-B14F-4D97-AF65-F5344CB8AC3E}">
        <p14:creationId xmlns:p14="http://schemas.microsoft.com/office/powerpoint/2010/main" val="375611814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4119204" cy="4155319"/>
          </a:xfrm>
        </p:spPr>
        <p:txBody>
          <a:bodyPr>
            <a:normAutofit/>
          </a:bodyPr>
          <a:lstStyle/>
          <a:p>
            <a:pPr marL="0" indent="0">
              <a:buNone/>
            </a:pPr>
            <a:r>
              <a:rPr lang="en-US" dirty="0"/>
              <a:t>A host's routing table will typically include a default gateway. </a:t>
            </a:r>
          </a:p>
          <a:p>
            <a:r>
              <a:rPr lang="en-US" dirty="0"/>
              <a:t>The host receives the IPv4 address of the default gateway.</a:t>
            </a:r>
          </a:p>
          <a:p>
            <a:r>
              <a:rPr lang="en-US" dirty="0"/>
              <a:t>IP addressing information:</a:t>
            </a:r>
          </a:p>
          <a:p>
            <a:pPr lvl="1"/>
            <a:r>
              <a:rPr lang="en-US" dirty="0"/>
              <a:t>Configured manually.</a:t>
            </a:r>
          </a:p>
          <a:p>
            <a:pPr lvl="1"/>
            <a:r>
              <a:rPr lang="en-US" dirty="0"/>
              <a:t>Obtained automatically/dynamically using  Dynamic Host Configuration Protocol (DHCP).</a:t>
            </a:r>
          </a:p>
          <a:p>
            <a:pPr lvl="1"/>
            <a:r>
              <a:rPr lang="en-US" dirty="0"/>
              <a:t>Placed in computer’s routing table.</a:t>
            </a:r>
          </a:p>
        </p:txBody>
      </p:sp>
      <p:sp>
        <p:nvSpPr>
          <p:cNvPr id="8194" name="Rectangle 2"/>
          <p:cNvSpPr>
            <a:spLocks noGrp="1" noChangeArrowheads="1"/>
          </p:cNvSpPr>
          <p:nvPr>
            <p:ph type="title"/>
          </p:nvPr>
        </p:nvSpPr>
        <p:spPr/>
        <p:txBody>
          <a:bodyPr/>
          <a:lstStyle/>
          <a:p>
            <a:r>
              <a:rPr lang="en-US" sz="1600" dirty="0"/>
              <a:t>The Default Gateway</a:t>
            </a:r>
            <a:br>
              <a:rPr lang="en-GB" sz="1600" dirty="0"/>
            </a:br>
            <a:r>
              <a:rPr lang="en-US" dirty="0"/>
              <a:t>Using the Default Gateway</a:t>
            </a:r>
            <a:endParaRPr lang="en-US" altLang="en-US" dirty="0"/>
          </a:p>
        </p:txBody>
      </p:sp>
      <p:pic>
        <p:nvPicPr>
          <p:cNvPr id="2" name="Picture 1">
            <a:extLst>
              <a:ext uri="{FF2B5EF4-FFF2-40B4-BE49-F238E27FC236}">
                <a16:creationId xmlns:a16="http://schemas.microsoft.com/office/drawing/2014/main" id="{8C0EA43D-B8D4-41CD-81A3-ED3EC606BC62}"/>
              </a:ext>
            </a:extLst>
          </p:cNvPr>
          <p:cNvPicPr>
            <a:picLocks noChangeAspect="1"/>
          </p:cNvPicPr>
          <p:nvPr/>
        </p:nvPicPr>
        <p:blipFill>
          <a:blip r:embed="rId3"/>
          <a:stretch>
            <a:fillRect/>
          </a:stretch>
        </p:blipFill>
        <p:spPr>
          <a:xfrm>
            <a:off x="4484914" y="51943"/>
            <a:ext cx="4084132" cy="2446626"/>
          </a:xfrm>
          <a:prstGeom prst="rect">
            <a:avLst/>
          </a:prstGeom>
        </p:spPr>
      </p:pic>
      <p:pic>
        <p:nvPicPr>
          <p:cNvPr id="4" name="Picture 3"/>
          <p:cNvPicPr>
            <a:picLocks noChangeAspect="1"/>
          </p:cNvPicPr>
          <p:nvPr/>
        </p:nvPicPr>
        <p:blipFill>
          <a:blip r:embed="rId4"/>
          <a:stretch>
            <a:fillRect/>
          </a:stretch>
        </p:blipFill>
        <p:spPr>
          <a:xfrm>
            <a:off x="4661725" y="2448403"/>
            <a:ext cx="3460977" cy="2556026"/>
          </a:xfrm>
          <a:prstGeom prst="rect">
            <a:avLst/>
          </a:prstGeom>
        </p:spPr>
      </p:pic>
    </p:spTree>
    <p:extLst>
      <p:ext uri="{BB962C8B-B14F-4D97-AF65-F5344CB8AC3E}">
        <p14:creationId xmlns:p14="http://schemas.microsoft.com/office/powerpoint/2010/main" val="232480410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2704061" cy="4155319"/>
          </a:xfrm>
        </p:spPr>
        <p:txBody>
          <a:bodyPr/>
          <a:lstStyle/>
          <a:p>
            <a:r>
              <a:rPr lang="en-US" dirty="0"/>
              <a:t>The depletion of IPv4 address space has been the motivating factor for moving to IPv6.128-bit address space.</a:t>
            </a:r>
          </a:p>
          <a:p>
            <a:r>
              <a:rPr lang="en-US" dirty="0"/>
              <a:t>Four out of the five Regional Internet Registries (RIRs) have run out of IPv4 addresses.</a:t>
            </a:r>
          </a:p>
        </p:txBody>
      </p:sp>
      <p:sp>
        <p:nvSpPr>
          <p:cNvPr id="8194" name="Rectangle 2"/>
          <p:cNvSpPr>
            <a:spLocks noGrp="1" noChangeArrowheads="1"/>
          </p:cNvSpPr>
          <p:nvPr>
            <p:ph type="title"/>
          </p:nvPr>
        </p:nvSpPr>
        <p:spPr/>
        <p:txBody>
          <a:bodyPr/>
          <a:lstStyle/>
          <a:p>
            <a:r>
              <a:rPr lang="en-US" sz="1600" dirty="0"/>
              <a:t>IPv6</a:t>
            </a:r>
            <a:br>
              <a:rPr lang="en-GB" sz="1600" dirty="0"/>
            </a:br>
            <a:r>
              <a:rPr lang="en-US" altLang="en-US" dirty="0"/>
              <a:t>Need for IPv6</a:t>
            </a:r>
          </a:p>
        </p:txBody>
      </p:sp>
      <p:pic>
        <p:nvPicPr>
          <p:cNvPr id="2" name="Picture 1">
            <a:extLst>
              <a:ext uri="{FF2B5EF4-FFF2-40B4-BE49-F238E27FC236}">
                <a16:creationId xmlns:a16="http://schemas.microsoft.com/office/drawing/2014/main" id="{5FE38C08-20C5-41F8-A55D-16B6309BADE8}"/>
              </a:ext>
            </a:extLst>
          </p:cNvPr>
          <p:cNvPicPr>
            <a:picLocks noChangeAspect="1"/>
          </p:cNvPicPr>
          <p:nvPr/>
        </p:nvPicPr>
        <p:blipFill>
          <a:blip r:embed="rId3"/>
          <a:stretch>
            <a:fillRect/>
          </a:stretch>
        </p:blipFill>
        <p:spPr>
          <a:xfrm>
            <a:off x="2939143" y="899246"/>
            <a:ext cx="5674154" cy="3954713"/>
          </a:xfrm>
          <a:prstGeom prst="rect">
            <a:avLst/>
          </a:prstGeom>
        </p:spPr>
      </p:pic>
    </p:spTree>
    <p:extLst>
      <p:ext uri="{BB962C8B-B14F-4D97-AF65-F5344CB8AC3E}">
        <p14:creationId xmlns:p14="http://schemas.microsoft.com/office/powerpoint/2010/main" val="319155476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2816590" cy="4155319"/>
          </a:xfrm>
        </p:spPr>
        <p:txBody>
          <a:bodyPr/>
          <a:lstStyle/>
          <a:p>
            <a:r>
              <a:rPr lang="en-US" dirty="0"/>
              <a:t>128-bit address space.</a:t>
            </a:r>
          </a:p>
          <a:p>
            <a:pPr lvl="1"/>
            <a:r>
              <a:rPr lang="en-US" dirty="0"/>
              <a:t>String of 32 hexadecimal values.</a:t>
            </a:r>
          </a:p>
          <a:p>
            <a:pPr lvl="1"/>
            <a:r>
              <a:rPr lang="en-US" dirty="0"/>
              <a:t>Every 4 bits represented by one hexadecimal digit.</a:t>
            </a:r>
          </a:p>
          <a:p>
            <a:pPr lvl="1"/>
            <a:r>
              <a:rPr lang="en-US" dirty="0"/>
              <a:t>Hextet is 16 bits or 4 hexadecimal digits.</a:t>
            </a:r>
          </a:p>
        </p:txBody>
      </p:sp>
      <p:sp>
        <p:nvSpPr>
          <p:cNvPr id="8194" name="Rectangle 2"/>
          <p:cNvSpPr>
            <a:spLocks noGrp="1" noChangeArrowheads="1"/>
          </p:cNvSpPr>
          <p:nvPr>
            <p:ph type="title"/>
          </p:nvPr>
        </p:nvSpPr>
        <p:spPr/>
        <p:txBody>
          <a:bodyPr/>
          <a:lstStyle/>
          <a:p>
            <a:r>
              <a:rPr lang="en-US" sz="1600" dirty="0"/>
              <a:t>IPv6</a:t>
            </a:r>
            <a:br>
              <a:rPr lang="en-GB" sz="1600" dirty="0"/>
            </a:br>
            <a:r>
              <a:rPr lang="en-US" altLang="en-US" dirty="0"/>
              <a:t>IPv6 Size and Representation</a:t>
            </a:r>
          </a:p>
        </p:txBody>
      </p:sp>
      <p:pic>
        <p:nvPicPr>
          <p:cNvPr id="3" name="Picture 2"/>
          <p:cNvPicPr>
            <a:picLocks noChangeAspect="1"/>
          </p:cNvPicPr>
          <p:nvPr/>
        </p:nvPicPr>
        <p:blipFill>
          <a:blip r:embed="rId3"/>
          <a:stretch>
            <a:fillRect/>
          </a:stretch>
        </p:blipFill>
        <p:spPr>
          <a:xfrm>
            <a:off x="3286753" y="691359"/>
            <a:ext cx="5365100" cy="4173563"/>
          </a:xfrm>
          <a:prstGeom prst="rect">
            <a:avLst/>
          </a:prstGeom>
        </p:spPr>
      </p:pic>
    </p:spTree>
    <p:extLst>
      <p:ext uri="{BB962C8B-B14F-4D97-AF65-F5344CB8AC3E}">
        <p14:creationId xmlns:p14="http://schemas.microsoft.com/office/powerpoint/2010/main" val="315590809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2909086" cy="4155319"/>
          </a:xfrm>
        </p:spPr>
        <p:txBody>
          <a:bodyPr/>
          <a:lstStyle/>
          <a:p>
            <a:r>
              <a:rPr lang="en-US" dirty="0"/>
              <a:t>IPv6 Addresses:</a:t>
            </a:r>
          </a:p>
          <a:p>
            <a:pPr lvl="1"/>
            <a:r>
              <a:rPr lang="en-US" dirty="0"/>
              <a:t>128 bit address space.</a:t>
            </a:r>
          </a:p>
          <a:p>
            <a:pPr lvl="1"/>
            <a:r>
              <a:rPr lang="en-US" dirty="0"/>
              <a:t>Can remove leading zeros.</a:t>
            </a:r>
          </a:p>
          <a:p>
            <a:pPr lvl="1"/>
            <a:r>
              <a:rPr lang="en-US" dirty="0"/>
              <a:t>Can leave out 1 “all zeros” segment.</a:t>
            </a:r>
          </a:p>
          <a:p>
            <a:pPr lvl="1"/>
            <a:r>
              <a:rPr lang="en-US" dirty="0"/>
              <a:t>Two sections: Prefix and Interface ID.</a:t>
            </a:r>
            <a:endParaRPr lang="en-US" kern="0" dirty="0"/>
          </a:p>
        </p:txBody>
      </p:sp>
      <p:sp>
        <p:nvSpPr>
          <p:cNvPr id="8194" name="Rectangle 2"/>
          <p:cNvSpPr>
            <a:spLocks noGrp="1" noChangeArrowheads="1"/>
          </p:cNvSpPr>
          <p:nvPr>
            <p:ph type="title"/>
          </p:nvPr>
        </p:nvSpPr>
        <p:spPr/>
        <p:txBody>
          <a:bodyPr/>
          <a:lstStyle/>
          <a:p>
            <a:r>
              <a:rPr lang="en-US" sz="1600" dirty="0"/>
              <a:t>IPv6</a:t>
            </a:r>
            <a:br>
              <a:rPr lang="en-GB" sz="1600" dirty="0"/>
            </a:br>
            <a:r>
              <a:rPr lang="en-US" altLang="en-US" dirty="0"/>
              <a:t>IPv6 Address Formatting</a:t>
            </a:r>
          </a:p>
        </p:txBody>
      </p:sp>
      <p:pic>
        <p:nvPicPr>
          <p:cNvPr id="2" name="Picture 1"/>
          <p:cNvPicPr>
            <a:picLocks noChangeAspect="1"/>
          </p:cNvPicPr>
          <p:nvPr/>
        </p:nvPicPr>
        <p:blipFill>
          <a:blip r:embed="rId3"/>
          <a:stretch>
            <a:fillRect/>
          </a:stretch>
        </p:blipFill>
        <p:spPr>
          <a:xfrm>
            <a:off x="3144168" y="1748117"/>
            <a:ext cx="5839811" cy="1857036"/>
          </a:xfrm>
          <a:prstGeom prst="rect">
            <a:avLst/>
          </a:prstGeom>
        </p:spPr>
      </p:pic>
    </p:spTree>
    <p:extLst>
      <p:ext uri="{BB962C8B-B14F-4D97-AF65-F5344CB8AC3E}">
        <p14:creationId xmlns:p14="http://schemas.microsoft.com/office/powerpoint/2010/main" val="289638288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35082" y="798944"/>
            <a:ext cx="2086126" cy="4155319"/>
          </a:xfrm>
        </p:spPr>
        <p:txBody>
          <a:bodyPr/>
          <a:lstStyle/>
          <a:p>
            <a:r>
              <a:rPr lang="en-US" dirty="0"/>
              <a:t>IPv6 Prefix length does not use the dotted decimal subnet mask notation.</a:t>
            </a:r>
          </a:p>
          <a:p>
            <a:r>
              <a:rPr lang="en-US" dirty="0"/>
              <a:t>The prefix length can range from 0 to 128. </a:t>
            </a:r>
          </a:p>
        </p:txBody>
      </p:sp>
      <p:sp>
        <p:nvSpPr>
          <p:cNvPr id="8194" name="Rectangle 2"/>
          <p:cNvSpPr>
            <a:spLocks noGrp="1" noChangeArrowheads="1"/>
          </p:cNvSpPr>
          <p:nvPr>
            <p:ph type="title"/>
          </p:nvPr>
        </p:nvSpPr>
        <p:spPr/>
        <p:txBody>
          <a:bodyPr/>
          <a:lstStyle/>
          <a:p>
            <a:r>
              <a:rPr lang="en-US" sz="1600" dirty="0"/>
              <a:t>IPv6</a:t>
            </a:r>
            <a:br>
              <a:rPr lang="en-GB" sz="1600" dirty="0"/>
            </a:br>
            <a:r>
              <a:rPr lang="en-US" altLang="en-US" dirty="0"/>
              <a:t>IPv6 Prefix Length</a:t>
            </a:r>
          </a:p>
        </p:txBody>
      </p:sp>
      <p:pic>
        <p:nvPicPr>
          <p:cNvPr id="3" name="Picture 2"/>
          <p:cNvPicPr>
            <a:picLocks noChangeAspect="1"/>
          </p:cNvPicPr>
          <p:nvPr/>
        </p:nvPicPr>
        <p:blipFill>
          <a:blip r:embed="rId3"/>
          <a:stretch>
            <a:fillRect/>
          </a:stretch>
        </p:blipFill>
        <p:spPr>
          <a:xfrm>
            <a:off x="2556289" y="798944"/>
            <a:ext cx="5720731" cy="3455670"/>
          </a:xfrm>
          <a:prstGeom prst="rect">
            <a:avLst/>
          </a:prstGeom>
        </p:spPr>
      </p:pic>
    </p:spTree>
    <p:extLst>
      <p:ext uri="{BB962C8B-B14F-4D97-AF65-F5344CB8AC3E}">
        <p14:creationId xmlns:p14="http://schemas.microsoft.com/office/powerpoint/2010/main" val="329732228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Connectivity Verification</a:t>
            </a:r>
          </a:p>
        </p:txBody>
      </p:sp>
    </p:spTree>
    <p:extLst>
      <p:ext uri="{BB962C8B-B14F-4D97-AF65-F5344CB8AC3E}">
        <p14:creationId xmlns:p14="http://schemas.microsoft.com/office/powerpoint/2010/main" val="242079807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98945"/>
            <a:ext cx="5756317" cy="3932382"/>
          </a:xfrm>
        </p:spPr>
        <p:txBody>
          <a:bodyPr>
            <a:normAutofit/>
          </a:bodyPr>
          <a:lstStyle/>
          <a:p>
            <a:r>
              <a:rPr lang="en-US" dirty="0"/>
              <a:t>Used to provide feedback and troubleshoot network problems.</a:t>
            </a:r>
          </a:p>
          <a:p>
            <a:r>
              <a:rPr lang="en-US" b="1" dirty="0"/>
              <a:t>Message types:</a:t>
            </a:r>
          </a:p>
          <a:p>
            <a:pPr lvl="1"/>
            <a:r>
              <a:rPr lang="en-US" b="1" dirty="0"/>
              <a:t>Host confirmation </a:t>
            </a:r>
            <a:r>
              <a:rPr lang="en-US" dirty="0"/>
              <a:t>– echo request and echo reply with the ping utility.</a:t>
            </a:r>
          </a:p>
          <a:p>
            <a:pPr lvl="1"/>
            <a:r>
              <a:rPr lang="en-US" b="1" dirty="0"/>
              <a:t>Destination or service unreachable codes:</a:t>
            </a:r>
          </a:p>
          <a:p>
            <a:pPr lvl="3"/>
            <a:r>
              <a:rPr lang="en-US" sz="1200" b="1" dirty="0"/>
              <a:t>0</a:t>
            </a:r>
            <a:r>
              <a:rPr lang="en-US" sz="1200" dirty="0"/>
              <a:t> – net unreachable</a:t>
            </a:r>
          </a:p>
          <a:p>
            <a:pPr lvl="3"/>
            <a:r>
              <a:rPr lang="en-US" sz="1200" b="1" dirty="0"/>
              <a:t>1</a:t>
            </a:r>
            <a:r>
              <a:rPr lang="en-US" sz="1200" dirty="0"/>
              <a:t> – host unreachable</a:t>
            </a:r>
          </a:p>
          <a:p>
            <a:pPr lvl="3"/>
            <a:r>
              <a:rPr lang="en-US" sz="1200" b="1" dirty="0"/>
              <a:t>2</a:t>
            </a:r>
            <a:r>
              <a:rPr lang="en-US" sz="1200" dirty="0"/>
              <a:t> – protocol unreachable</a:t>
            </a:r>
          </a:p>
          <a:p>
            <a:pPr lvl="3"/>
            <a:r>
              <a:rPr lang="en-US" sz="1200" b="1" dirty="0"/>
              <a:t>3</a:t>
            </a:r>
            <a:r>
              <a:rPr lang="en-US" sz="1200" dirty="0"/>
              <a:t> – port unreachable</a:t>
            </a:r>
          </a:p>
          <a:p>
            <a:pPr lvl="1"/>
            <a:r>
              <a:rPr lang="en-US" b="1" dirty="0"/>
              <a:t>Time exceeded </a:t>
            </a:r>
            <a:r>
              <a:rPr lang="en-US" dirty="0"/>
              <a:t>– used by a router to indicate that a packet cannot </a:t>
            </a:r>
            <a:br>
              <a:rPr lang="en-US" dirty="0"/>
            </a:br>
            <a:r>
              <a:rPr lang="en-US" dirty="0"/>
              <a:t>be sent onward:</a:t>
            </a:r>
          </a:p>
          <a:p>
            <a:pPr lvl="3"/>
            <a:r>
              <a:rPr lang="en-US" sz="1200" dirty="0"/>
              <a:t>IPv4 is due to the time to live (TTL) field having a value of 0. </a:t>
            </a:r>
          </a:p>
          <a:p>
            <a:pPr lvl="3"/>
            <a:r>
              <a:rPr lang="en-US" sz="1200" dirty="0"/>
              <a:t>IPv6 does not have a TTL field, but has a hop limit field instead.</a:t>
            </a:r>
          </a:p>
        </p:txBody>
      </p:sp>
      <p:sp>
        <p:nvSpPr>
          <p:cNvPr id="29698" name="Rectangle 2"/>
          <p:cNvSpPr>
            <a:spLocks noGrp="1" noChangeArrowheads="1"/>
          </p:cNvSpPr>
          <p:nvPr>
            <p:ph type="title"/>
          </p:nvPr>
        </p:nvSpPr>
        <p:spPr/>
        <p:txBody>
          <a:bodyPr/>
          <a:lstStyle/>
          <a:p>
            <a:r>
              <a:rPr lang="en-US" altLang="en-US" sz="1600" dirty="0"/>
              <a:t>ICMP</a:t>
            </a:r>
            <a:br>
              <a:rPr lang="en-US" altLang="en-US" sz="1600" dirty="0"/>
            </a:br>
            <a:r>
              <a:rPr lang="en-US" altLang="en-US" dirty="0"/>
              <a:t>ICMPv4 Messages</a:t>
            </a:r>
          </a:p>
        </p:txBody>
      </p:sp>
      <p:pic>
        <p:nvPicPr>
          <p:cNvPr id="2" name="Picture 1">
            <a:extLst>
              <a:ext uri="{FF2B5EF4-FFF2-40B4-BE49-F238E27FC236}">
                <a16:creationId xmlns:a16="http://schemas.microsoft.com/office/drawing/2014/main" id="{21B7725B-6F72-4B97-A367-D8DC2119DB27}"/>
              </a:ext>
            </a:extLst>
          </p:cNvPr>
          <p:cNvPicPr>
            <a:picLocks noChangeAspect="1"/>
          </p:cNvPicPr>
          <p:nvPr/>
        </p:nvPicPr>
        <p:blipFill>
          <a:blip r:embed="rId3"/>
          <a:stretch>
            <a:fillRect/>
          </a:stretch>
        </p:blipFill>
        <p:spPr>
          <a:xfrm>
            <a:off x="6131472" y="412173"/>
            <a:ext cx="2781440" cy="2238375"/>
          </a:xfrm>
          <a:prstGeom prst="rect">
            <a:avLst/>
          </a:prstGeom>
        </p:spPr>
      </p:pic>
      <p:pic>
        <p:nvPicPr>
          <p:cNvPr id="4" name="Picture 3">
            <a:extLst>
              <a:ext uri="{FF2B5EF4-FFF2-40B4-BE49-F238E27FC236}">
                <a16:creationId xmlns:a16="http://schemas.microsoft.com/office/drawing/2014/main" id="{3A0187D9-7FF0-4A7E-BBCB-98EEF0B3C7D8}"/>
              </a:ext>
            </a:extLst>
          </p:cNvPr>
          <p:cNvPicPr>
            <a:picLocks noChangeAspect="1"/>
          </p:cNvPicPr>
          <p:nvPr/>
        </p:nvPicPr>
        <p:blipFill>
          <a:blip r:embed="rId4"/>
          <a:stretch>
            <a:fillRect/>
          </a:stretch>
        </p:blipFill>
        <p:spPr>
          <a:xfrm>
            <a:off x="6131472" y="2661803"/>
            <a:ext cx="2781300" cy="2238375"/>
          </a:xfrm>
          <a:prstGeom prst="rect">
            <a:avLst/>
          </a:prstGeom>
        </p:spPr>
      </p:pic>
    </p:spTree>
    <p:extLst>
      <p:ext uri="{BB962C8B-B14F-4D97-AF65-F5344CB8AC3E}">
        <p14:creationId xmlns:p14="http://schemas.microsoft.com/office/powerpoint/2010/main" val="44048828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4580335" cy="4155319"/>
          </a:xfrm>
        </p:spPr>
        <p:txBody>
          <a:bodyPr/>
          <a:lstStyle/>
          <a:p>
            <a:pPr>
              <a:spcBef>
                <a:spcPts val="300"/>
              </a:spcBef>
              <a:spcAft>
                <a:spcPts val="300"/>
              </a:spcAft>
            </a:pPr>
            <a:r>
              <a:rPr lang="en-US" dirty="0"/>
              <a:t>File Client and Server communications</a:t>
            </a:r>
            <a:endParaRPr lang="en-US" sz="1400" dirty="0"/>
          </a:p>
          <a:p>
            <a:pPr lvl="1"/>
            <a:r>
              <a:rPr lang="en-US" dirty="0"/>
              <a:t>Server stores corporate and user files.</a:t>
            </a:r>
          </a:p>
          <a:p>
            <a:pPr lvl="1"/>
            <a:r>
              <a:rPr lang="en-US" dirty="0"/>
              <a:t>Client devices access these files or </a:t>
            </a:r>
            <a:br>
              <a:rPr lang="en-US" dirty="0"/>
            </a:br>
            <a:r>
              <a:rPr lang="en-US" dirty="0"/>
              <a:t>services with client software.</a:t>
            </a:r>
          </a:p>
          <a:p>
            <a:pPr marL="142875" lvl="1" indent="0">
              <a:buNone/>
            </a:pPr>
            <a:endParaRPr lang="en-US" dirty="0"/>
          </a:p>
          <a:p>
            <a:pPr>
              <a:spcBef>
                <a:spcPts val="300"/>
              </a:spcBef>
              <a:spcAft>
                <a:spcPts val="300"/>
              </a:spcAft>
            </a:pPr>
            <a:r>
              <a:rPr lang="en-US" dirty="0"/>
              <a:t>Web Client Server</a:t>
            </a:r>
            <a:endParaRPr lang="en-US" sz="1400" dirty="0"/>
          </a:p>
          <a:p>
            <a:pPr lvl="1"/>
            <a:r>
              <a:rPr lang="en-US" dirty="0"/>
              <a:t>Web Server runs web server software and client uses browser software.</a:t>
            </a:r>
          </a:p>
          <a:p>
            <a:pPr marL="142875" lvl="1" indent="0">
              <a:buNone/>
            </a:pPr>
            <a:endParaRPr lang="en-US" dirty="0"/>
          </a:p>
          <a:p>
            <a:pPr>
              <a:spcBef>
                <a:spcPts val="300"/>
              </a:spcBef>
              <a:spcAft>
                <a:spcPts val="300"/>
              </a:spcAft>
            </a:pPr>
            <a:r>
              <a:rPr lang="en-US" dirty="0"/>
              <a:t>Email Client-Server communications</a:t>
            </a:r>
            <a:endParaRPr lang="en-US" sz="1400" dirty="0"/>
          </a:p>
          <a:p>
            <a:pPr lvl="1"/>
            <a:r>
              <a:rPr lang="en-US" dirty="0"/>
              <a:t>Email Server runs email server software.</a:t>
            </a:r>
          </a:p>
          <a:p>
            <a:pPr marL="142875" lvl="1" indent="0">
              <a:buNone/>
            </a:pPr>
            <a:endParaRPr lang="en-US" dirty="0"/>
          </a:p>
        </p:txBody>
      </p:sp>
      <p:sp>
        <p:nvSpPr>
          <p:cNvPr id="8194" name="Rectangle 2"/>
          <p:cNvSpPr>
            <a:spLocks noGrp="1" noChangeArrowheads="1"/>
          </p:cNvSpPr>
          <p:nvPr>
            <p:ph type="title"/>
          </p:nvPr>
        </p:nvSpPr>
        <p:spPr/>
        <p:txBody>
          <a:bodyPr/>
          <a:lstStyle/>
          <a:p>
            <a:r>
              <a:rPr lang="en-US" altLang="en-US" sz="1600" dirty="0"/>
              <a:t>Network Communications Process</a:t>
            </a:r>
            <a:br>
              <a:rPr lang="en-US" altLang="en-US" dirty="0"/>
            </a:br>
            <a:r>
              <a:rPr lang="en-US" altLang="en-US" dirty="0"/>
              <a:t>Client-Server Communications</a:t>
            </a:r>
          </a:p>
        </p:txBody>
      </p:sp>
      <p:pic>
        <p:nvPicPr>
          <p:cNvPr id="3" name="Picture 2">
            <a:extLst>
              <a:ext uri="{FF2B5EF4-FFF2-40B4-BE49-F238E27FC236}">
                <a16:creationId xmlns:a16="http://schemas.microsoft.com/office/drawing/2014/main" id="{35A119D2-90EE-430A-84B2-18A56E9BC581}"/>
              </a:ext>
            </a:extLst>
          </p:cNvPr>
          <p:cNvPicPr>
            <a:picLocks noChangeAspect="1"/>
          </p:cNvPicPr>
          <p:nvPr/>
        </p:nvPicPr>
        <p:blipFill>
          <a:blip r:embed="rId3"/>
          <a:stretch>
            <a:fillRect/>
          </a:stretch>
        </p:blipFill>
        <p:spPr>
          <a:xfrm>
            <a:off x="4627005" y="736560"/>
            <a:ext cx="3364002" cy="2799120"/>
          </a:xfrm>
          <a:prstGeom prst="rect">
            <a:avLst/>
          </a:prstGeom>
        </p:spPr>
      </p:pic>
    </p:spTree>
    <p:extLst>
      <p:ext uri="{BB962C8B-B14F-4D97-AF65-F5344CB8AC3E}">
        <p14:creationId xmlns:p14="http://schemas.microsoft.com/office/powerpoint/2010/main" val="344306587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98944"/>
            <a:ext cx="3019264" cy="3892505"/>
          </a:xfrm>
        </p:spPr>
        <p:txBody>
          <a:bodyPr>
            <a:normAutofit fontScale="85000" lnSpcReduction="20000"/>
          </a:bodyPr>
          <a:lstStyle/>
          <a:p>
            <a:pPr marL="0" indent="0">
              <a:buNone/>
            </a:pPr>
            <a:r>
              <a:rPr lang="en-US" dirty="0"/>
              <a:t>4 new protocols as part of the Neighbor Discovery Protocol (ND or NDP):</a:t>
            </a:r>
          </a:p>
          <a:p>
            <a:pPr marL="0" indent="0">
              <a:buNone/>
            </a:pPr>
            <a:r>
              <a:rPr lang="en-US" dirty="0"/>
              <a:t>Messaging between IPv6 router and IPv6 device:</a:t>
            </a:r>
          </a:p>
          <a:p>
            <a:pPr lvl="1"/>
            <a:r>
              <a:rPr lang="en-US" sz="1500" b="1" dirty="0"/>
              <a:t>Router Solicitation (RS) </a:t>
            </a:r>
            <a:r>
              <a:rPr lang="en-US" sz="1500" dirty="0"/>
              <a:t>– used between an IPv6 device and a router.</a:t>
            </a:r>
          </a:p>
          <a:p>
            <a:pPr lvl="1"/>
            <a:r>
              <a:rPr lang="en-US" sz="1500" b="1" dirty="0"/>
              <a:t>Router Advertisement (RA) </a:t>
            </a:r>
            <a:r>
              <a:rPr lang="en-US" sz="1500" dirty="0"/>
              <a:t>– used between an IPv6 router and a device to provide addressing info using Stateless Address Autoconfiguration (SLAAC).</a:t>
            </a:r>
          </a:p>
          <a:p>
            <a:pPr marL="142875" lvl="1" indent="0">
              <a:buNone/>
            </a:pPr>
            <a:r>
              <a:rPr lang="en-US" sz="1500" dirty="0"/>
              <a:t>Messaging between IPv6 devices:</a:t>
            </a:r>
          </a:p>
          <a:p>
            <a:pPr lvl="1"/>
            <a:r>
              <a:rPr lang="en-US" sz="1500" b="1" dirty="0"/>
              <a:t>Neighbor Solicitation (NS) message</a:t>
            </a:r>
          </a:p>
          <a:p>
            <a:pPr lvl="1"/>
            <a:r>
              <a:rPr lang="en-US" sz="1500" b="1" dirty="0"/>
              <a:t>Neighbor Advertisement (NA) message</a:t>
            </a:r>
          </a:p>
          <a:p>
            <a:pPr lvl="3"/>
            <a:endParaRPr lang="en-US" sz="1200" dirty="0"/>
          </a:p>
        </p:txBody>
      </p:sp>
      <p:sp>
        <p:nvSpPr>
          <p:cNvPr id="29698" name="Rectangle 2"/>
          <p:cNvSpPr>
            <a:spLocks noGrp="1" noChangeArrowheads="1"/>
          </p:cNvSpPr>
          <p:nvPr>
            <p:ph type="title"/>
          </p:nvPr>
        </p:nvSpPr>
        <p:spPr/>
        <p:txBody>
          <a:bodyPr/>
          <a:lstStyle/>
          <a:p>
            <a:r>
              <a:rPr lang="en-US" altLang="en-US" sz="1600" dirty="0"/>
              <a:t>ICMP</a:t>
            </a:r>
            <a:br>
              <a:rPr lang="en-US" altLang="en-US" sz="1600" dirty="0"/>
            </a:br>
            <a:r>
              <a:rPr lang="en-US" altLang="en-US" dirty="0"/>
              <a:t>ICMPv6 RS and RA Messages</a:t>
            </a:r>
          </a:p>
        </p:txBody>
      </p:sp>
      <p:pic>
        <p:nvPicPr>
          <p:cNvPr id="6" name="Picture 5">
            <a:extLst>
              <a:ext uri="{FF2B5EF4-FFF2-40B4-BE49-F238E27FC236}">
                <a16:creationId xmlns:a16="http://schemas.microsoft.com/office/drawing/2014/main" id="{BDCB7292-D29D-45C9-A19E-CF106290BD69}"/>
              </a:ext>
            </a:extLst>
          </p:cNvPr>
          <p:cNvPicPr>
            <a:picLocks noChangeAspect="1"/>
          </p:cNvPicPr>
          <p:nvPr/>
        </p:nvPicPr>
        <p:blipFill>
          <a:blip r:embed="rId3"/>
          <a:stretch>
            <a:fillRect/>
          </a:stretch>
        </p:blipFill>
        <p:spPr>
          <a:xfrm>
            <a:off x="4291100" y="2479463"/>
            <a:ext cx="4800198" cy="2167020"/>
          </a:xfrm>
          <a:prstGeom prst="rect">
            <a:avLst/>
          </a:prstGeom>
        </p:spPr>
      </p:pic>
      <p:pic>
        <p:nvPicPr>
          <p:cNvPr id="5" name="Picture 4">
            <a:extLst>
              <a:ext uri="{FF2B5EF4-FFF2-40B4-BE49-F238E27FC236}">
                <a16:creationId xmlns:a16="http://schemas.microsoft.com/office/drawing/2014/main" id="{A064637F-C31B-48CB-9BE8-D888C00D6E84}"/>
              </a:ext>
            </a:extLst>
          </p:cNvPr>
          <p:cNvPicPr>
            <a:picLocks noChangeAspect="1"/>
          </p:cNvPicPr>
          <p:nvPr/>
        </p:nvPicPr>
        <p:blipFill>
          <a:blip r:embed="rId4"/>
          <a:stretch>
            <a:fillRect/>
          </a:stretch>
        </p:blipFill>
        <p:spPr>
          <a:xfrm>
            <a:off x="4373478" y="420168"/>
            <a:ext cx="4249355" cy="1927484"/>
          </a:xfrm>
          <a:prstGeom prst="rect">
            <a:avLst/>
          </a:prstGeom>
        </p:spPr>
      </p:pic>
    </p:spTree>
    <p:extLst>
      <p:ext uri="{BB962C8B-B14F-4D97-AF65-F5344CB8AC3E}">
        <p14:creationId xmlns:p14="http://schemas.microsoft.com/office/powerpoint/2010/main" val="30167084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416" y="768350"/>
            <a:ext cx="9005455" cy="2020984"/>
          </a:xfrm>
        </p:spPr>
        <p:txBody>
          <a:bodyPr>
            <a:normAutofit/>
          </a:bodyPr>
          <a:lstStyle/>
          <a:p>
            <a:pPr lvl="1"/>
            <a:r>
              <a:rPr lang="en-US" dirty="0"/>
              <a:t>IPv6 Duplicate Address Detection (DAD)</a:t>
            </a:r>
          </a:p>
          <a:p>
            <a:pPr lvl="3"/>
            <a:r>
              <a:rPr lang="en-US" sz="1200" dirty="0"/>
              <a:t>Not required, but recommended.</a:t>
            </a:r>
          </a:p>
          <a:p>
            <a:pPr lvl="3"/>
            <a:r>
              <a:rPr lang="en-US" sz="1200" dirty="0"/>
              <a:t>If another device on the network has the same global unicast or link-local unicast address, the device will respond with an NA message.</a:t>
            </a:r>
          </a:p>
          <a:p>
            <a:pPr lvl="3"/>
            <a:endParaRPr lang="en-US" sz="1200" dirty="0"/>
          </a:p>
        </p:txBody>
      </p:sp>
      <p:sp>
        <p:nvSpPr>
          <p:cNvPr id="29698" name="Rectangle 2"/>
          <p:cNvSpPr>
            <a:spLocks noGrp="1" noChangeArrowheads="1"/>
          </p:cNvSpPr>
          <p:nvPr>
            <p:ph type="title"/>
          </p:nvPr>
        </p:nvSpPr>
        <p:spPr/>
        <p:txBody>
          <a:bodyPr/>
          <a:lstStyle/>
          <a:p>
            <a:r>
              <a:rPr lang="en-US" altLang="en-US" sz="1600" dirty="0"/>
              <a:t>ICMP</a:t>
            </a:r>
            <a:br>
              <a:rPr lang="en-US" altLang="en-US" sz="1600" dirty="0"/>
            </a:br>
            <a:r>
              <a:rPr lang="en-US" altLang="en-US" dirty="0"/>
              <a:t>ICMPv6 and RA Messages (Cont.)</a:t>
            </a:r>
          </a:p>
        </p:txBody>
      </p:sp>
      <p:pic>
        <p:nvPicPr>
          <p:cNvPr id="7" name="Picture 6">
            <a:extLst>
              <a:ext uri="{FF2B5EF4-FFF2-40B4-BE49-F238E27FC236}">
                <a16:creationId xmlns:a16="http://schemas.microsoft.com/office/drawing/2014/main" id="{1368A171-750B-416B-AEFD-EFEF8EA01EE0}"/>
              </a:ext>
            </a:extLst>
          </p:cNvPr>
          <p:cNvPicPr>
            <a:picLocks noChangeAspect="1"/>
          </p:cNvPicPr>
          <p:nvPr/>
        </p:nvPicPr>
        <p:blipFill>
          <a:blip r:embed="rId3"/>
          <a:stretch>
            <a:fillRect/>
          </a:stretch>
        </p:blipFill>
        <p:spPr>
          <a:xfrm>
            <a:off x="2465145" y="1778842"/>
            <a:ext cx="4213712" cy="2287914"/>
          </a:xfrm>
          <a:prstGeom prst="rect">
            <a:avLst/>
          </a:prstGeom>
        </p:spPr>
      </p:pic>
    </p:spTree>
    <p:extLst>
      <p:ext uri="{BB962C8B-B14F-4D97-AF65-F5344CB8AC3E}">
        <p14:creationId xmlns:p14="http://schemas.microsoft.com/office/powerpoint/2010/main" val="96229979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097" y="1254989"/>
            <a:ext cx="3862451" cy="3869308"/>
          </a:xfrm>
        </p:spPr>
        <p:txBody>
          <a:bodyPr>
            <a:normAutofit/>
          </a:bodyPr>
          <a:lstStyle/>
          <a:p>
            <a:pPr>
              <a:spcBef>
                <a:spcPts val="300"/>
              </a:spcBef>
              <a:spcAft>
                <a:spcPts val="300"/>
              </a:spcAft>
            </a:pPr>
            <a:r>
              <a:rPr lang="en-US" dirty="0"/>
              <a:t>Ping is a testing utility that uses ICMP echo request and echo reply messages to test connectivity between hosts.</a:t>
            </a:r>
          </a:p>
          <a:p>
            <a:pPr>
              <a:spcBef>
                <a:spcPts val="300"/>
              </a:spcBef>
              <a:spcAft>
                <a:spcPts val="300"/>
              </a:spcAft>
            </a:pPr>
            <a:r>
              <a:rPr lang="en-US" dirty="0"/>
              <a:t>To test connectivity to another host on a network, an echo request is sent to the host address using the ping command.</a:t>
            </a:r>
          </a:p>
          <a:p>
            <a:pPr>
              <a:spcBef>
                <a:spcPts val="300"/>
              </a:spcBef>
              <a:spcAft>
                <a:spcPts val="300"/>
              </a:spcAft>
            </a:pPr>
            <a:r>
              <a:rPr lang="en-US" dirty="0"/>
              <a:t>If the host at the specified address receives the echo request, it responds with an echo reply.</a:t>
            </a:r>
          </a:p>
        </p:txBody>
      </p:sp>
      <p:sp>
        <p:nvSpPr>
          <p:cNvPr id="29698" name="Rectangle 2"/>
          <p:cNvSpPr>
            <a:spLocks noGrp="1" noChangeArrowheads="1"/>
          </p:cNvSpPr>
          <p:nvPr>
            <p:ph type="title"/>
          </p:nvPr>
        </p:nvSpPr>
        <p:spPr/>
        <p:txBody>
          <a:bodyPr/>
          <a:lstStyle/>
          <a:p>
            <a:r>
              <a:rPr lang="en-US" altLang="en-US" sz="1600" dirty="0"/>
              <a:t>Ping and Traceroute Utilities</a:t>
            </a:r>
            <a:br>
              <a:rPr lang="en-US" altLang="en-US" dirty="0"/>
            </a:br>
            <a:r>
              <a:rPr lang="en-US" altLang="en-US" dirty="0"/>
              <a:t>Ping – Testing and Local Stack</a:t>
            </a:r>
          </a:p>
        </p:txBody>
      </p:sp>
      <p:pic>
        <p:nvPicPr>
          <p:cNvPr id="4" name="Picture 3">
            <a:extLst>
              <a:ext uri="{FF2B5EF4-FFF2-40B4-BE49-F238E27FC236}">
                <a16:creationId xmlns:a16="http://schemas.microsoft.com/office/drawing/2014/main" id="{58BA4DA8-CE98-458D-96CA-950B0B3BAA52}"/>
              </a:ext>
            </a:extLst>
          </p:cNvPr>
          <p:cNvPicPr>
            <a:picLocks noChangeAspect="1"/>
          </p:cNvPicPr>
          <p:nvPr/>
        </p:nvPicPr>
        <p:blipFill>
          <a:blip r:embed="rId3"/>
          <a:stretch>
            <a:fillRect/>
          </a:stretch>
        </p:blipFill>
        <p:spPr>
          <a:xfrm>
            <a:off x="4181848" y="1136004"/>
            <a:ext cx="4224022" cy="3265518"/>
          </a:xfrm>
          <a:prstGeom prst="rect">
            <a:avLst/>
          </a:prstGeom>
        </p:spPr>
      </p:pic>
    </p:spTree>
    <p:extLst>
      <p:ext uri="{BB962C8B-B14F-4D97-AF65-F5344CB8AC3E}">
        <p14:creationId xmlns:p14="http://schemas.microsoft.com/office/powerpoint/2010/main" val="417288188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15513"/>
            <a:ext cx="4584345" cy="3857277"/>
          </a:xfrm>
        </p:spPr>
        <p:txBody>
          <a:bodyPr>
            <a:normAutofit/>
          </a:bodyPr>
          <a:lstStyle/>
          <a:p>
            <a:r>
              <a:rPr lang="en-US" dirty="0"/>
              <a:t>You can also use ping to test the ability of a host to communicate on the local network. This is generally done by pinging the IP address of the gateway of the host.</a:t>
            </a:r>
          </a:p>
          <a:p>
            <a:r>
              <a:rPr lang="en-US" dirty="0"/>
              <a:t>A successful ping to the gateway indicates that the host and the router interface serving as the gateway are both operational on the local network.</a:t>
            </a:r>
          </a:p>
          <a:p>
            <a:r>
              <a:rPr lang="en-US" dirty="0"/>
              <a:t>For this test, the gateway address is most often used because the router is normally always operational. </a:t>
            </a:r>
          </a:p>
        </p:txBody>
      </p:sp>
      <p:sp>
        <p:nvSpPr>
          <p:cNvPr id="29698" name="Rectangle 2"/>
          <p:cNvSpPr>
            <a:spLocks noGrp="1" noChangeArrowheads="1"/>
          </p:cNvSpPr>
          <p:nvPr>
            <p:ph type="title"/>
          </p:nvPr>
        </p:nvSpPr>
        <p:spPr/>
        <p:txBody>
          <a:bodyPr/>
          <a:lstStyle/>
          <a:p>
            <a:r>
              <a:rPr lang="en-US" altLang="en-US" sz="1600" dirty="0"/>
              <a:t>Ping and Traceroute Utilities</a:t>
            </a:r>
            <a:br>
              <a:rPr lang="en-US" altLang="en-US" dirty="0"/>
            </a:br>
            <a:r>
              <a:rPr lang="en-US" altLang="en-US" dirty="0"/>
              <a:t>Ping – Testing Connectivity to Local LAN</a:t>
            </a:r>
          </a:p>
        </p:txBody>
      </p:sp>
      <p:pic>
        <p:nvPicPr>
          <p:cNvPr id="5" name="Picture 4">
            <a:extLst>
              <a:ext uri="{FF2B5EF4-FFF2-40B4-BE49-F238E27FC236}">
                <a16:creationId xmlns:a16="http://schemas.microsoft.com/office/drawing/2014/main" id="{6BF4DAB2-B037-427C-A70C-7C744B921263}"/>
              </a:ext>
            </a:extLst>
          </p:cNvPr>
          <p:cNvPicPr>
            <a:picLocks noChangeAspect="1"/>
          </p:cNvPicPr>
          <p:nvPr/>
        </p:nvPicPr>
        <p:blipFill>
          <a:blip r:embed="rId3"/>
          <a:stretch>
            <a:fillRect/>
          </a:stretch>
        </p:blipFill>
        <p:spPr>
          <a:xfrm>
            <a:off x="4584346" y="1015513"/>
            <a:ext cx="3843296" cy="2737620"/>
          </a:xfrm>
          <a:prstGeom prst="rect">
            <a:avLst/>
          </a:prstGeom>
        </p:spPr>
      </p:pic>
    </p:spTree>
    <p:extLst>
      <p:ext uri="{BB962C8B-B14F-4D97-AF65-F5344CB8AC3E}">
        <p14:creationId xmlns:p14="http://schemas.microsoft.com/office/powerpoint/2010/main" val="330564948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98945"/>
            <a:ext cx="4152512" cy="3339918"/>
          </a:xfrm>
        </p:spPr>
        <p:txBody>
          <a:bodyPr>
            <a:normAutofit/>
          </a:bodyPr>
          <a:lstStyle/>
          <a:p>
            <a:pPr>
              <a:spcBef>
                <a:spcPts val="300"/>
              </a:spcBef>
              <a:spcAft>
                <a:spcPts val="300"/>
              </a:spcAft>
            </a:pPr>
            <a:r>
              <a:rPr lang="en-US" dirty="0"/>
              <a:t>Ping can also be used to test the ability of a local host to communicate across an internetwork. </a:t>
            </a:r>
          </a:p>
          <a:p>
            <a:pPr>
              <a:spcBef>
                <a:spcPts val="300"/>
              </a:spcBef>
              <a:spcAft>
                <a:spcPts val="300"/>
              </a:spcAft>
            </a:pPr>
            <a:r>
              <a:rPr lang="en-US" dirty="0"/>
              <a:t>Successful ping across the internetwork confirms communication on the local network. </a:t>
            </a:r>
          </a:p>
          <a:p>
            <a:pPr>
              <a:spcBef>
                <a:spcPts val="300"/>
              </a:spcBef>
              <a:spcAft>
                <a:spcPts val="300"/>
              </a:spcAft>
            </a:pPr>
            <a:r>
              <a:rPr lang="en-US" dirty="0"/>
              <a:t>It also confirms the operation of the router serving as the gateway, and the operation of all other routers that might be in the path between the local network and the network of the remote host.</a:t>
            </a:r>
          </a:p>
          <a:p>
            <a:pPr>
              <a:spcBef>
                <a:spcPts val="300"/>
              </a:spcBef>
              <a:spcAft>
                <a:spcPts val="300"/>
              </a:spcAft>
            </a:pPr>
            <a:endParaRPr lang="en-US" dirty="0"/>
          </a:p>
        </p:txBody>
      </p:sp>
      <p:sp>
        <p:nvSpPr>
          <p:cNvPr id="29698" name="Rectangle 2"/>
          <p:cNvSpPr>
            <a:spLocks noGrp="1" noChangeArrowheads="1"/>
          </p:cNvSpPr>
          <p:nvPr>
            <p:ph type="title"/>
          </p:nvPr>
        </p:nvSpPr>
        <p:spPr/>
        <p:txBody>
          <a:bodyPr/>
          <a:lstStyle/>
          <a:p>
            <a:r>
              <a:rPr lang="en-US" altLang="en-US" sz="1600" dirty="0"/>
              <a:t>Ping and Traceroute Utilities</a:t>
            </a:r>
            <a:br>
              <a:rPr lang="en-US" altLang="en-US" dirty="0"/>
            </a:br>
            <a:r>
              <a:rPr lang="en-US" altLang="en-US" dirty="0"/>
              <a:t>Ping – Testing Connectivity to Remote Host</a:t>
            </a:r>
          </a:p>
        </p:txBody>
      </p:sp>
      <p:pic>
        <p:nvPicPr>
          <p:cNvPr id="7" name="Picture 6">
            <a:extLst>
              <a:ext uri="{FF2B5EF4-FFF2-40B4-BE49-F238E27FC236}">
                <a16:creationId xmlns:a16="http://schemas.microsoft.com/office/drawing/2014/main" id="{9CACBBF5-275C-4E2A-BA43-DB8A66058AB3}"/>
              </a:ext>
            </a:extLst>
          </p:cNvPr>
          <p:cNvPicPr>
            <a:picLocks noChangeAspect="1"/>
          </p:cNvPicPr>
          <p:nvPr/>
        </p:nvPicPr>
        <p:blipFill>
          <a:blip r:embed="rId3"/>
          <a:stretch>
            <a:fillRect/>
          </a:stretch>
        </p:blipFill>
        <p:spPr>
          <a:xfrm>
            <a:off x="4158113" y="1171553"/>
            <a:ext cx="3320715" cy="3140566"/>
          </a:xfrm>
          <a:prstGeom prst="rect">
            <a:avLst/>
          </a:prstGeom>
        </p:spPr>
      </p:pic>
    </p:spTree>
    <p:extLst>
      <p:ext uri="{BB962C8B-B14F-4D97-AF65-F5344CB8AC3E}">
        <p14:creationId xmlns:p14="http://schemas.microsoft.com/office/powerpoint/2010/main" val="151612643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98944"/>
            <a:ext cx="4533812" cy="3657553"/>
          </a:xfrm>
        </p:spPr>
        <p:txBody>
          <a:bodyPr>
            <a:normAutofit lnSpcReduction="10000"/>
          </a:bodyPr>
          <a:lstStyle/>
          <a:p>
            <a:pPr>
              <a:spcBef>
                <a:spcPts val="300"/>
              </a:spcBef>
              <a:spcAft>
                <a:spcPts val="300"/>
              </a:spcAft>
            </a:pPr>
            <a:r>
              <a:rPr lang="en-US" dirty="0"/>
              <a:t>Traceroute provides information about the details of devices between the hosts. </a:t>
            </a:r>
          </a:p>
          <a:p>
            <a:pPr>
              <a:spcBef>
                <a:spcPts val="300"/>
              </a:spcBef>
              <a:spcAft>
                <a:spcPts val="300"/>
              </a:spcAft>
            </a:pPr>
            <a:r>
              <a:rPr lang="en-US" dirty="0"/>
              <a:t>Generates a list of hops that were successfully reached along the path:</a:t>
            </a:r>
          </a:p>
          <a:p>
            <a:pPr lvl="1"/>
            <a:r>
              <a:rPr lang="en-US" b="1" dirty="0"/>
              <a:t>Round trip Time (RTT) </a:t>
            </a:r>
            <a:r>
              <a:rPr lang="en-US" dirty="0"/>
              <a:t>– time for each hop along path.</a:t>
            </a:r>
          </a:p>
          <a:p>
            <a:pPr lvl="1"/>
            <a:r>
              <a:rPr lang="en-US" b="1" dirty="0"/>
              <a:t>IPv4 TTL and IPv6 Hop Limit </a:t>
            </a:r>
            <a:r>
              <a:rPr lang="en-US" dirty="0"/>
              <a:t>- Traceroute makes use of a function of the TTL field in IPv4 and the Hop Limit field in IPv6 in the Layer 3 headers, along with the ICMP time exceeded message.</a:t>
            </a:r>
          </a:p>
          <a:p>
            <a:pPr>
              <a:spcBef>
                <a:spcPts val="300"/>
              </a:spcBef>
              <a:spcAft>
                <a:spcPts val="300"/>
              </a:spcAft>
            </a:pPr>
            <a:r>
              <a:rPr lang="en-US" dirty="0"/>
              <a:t>After the final destination is reached, the host responds with either an ICMP port unreachable message or an ICMP echo reply message instead of the ICMP time exceeded message.</a:t>
            </a:r>
          </a:p>
        </p:txBody>
      </p:sp>
      <p:sp>
        <p:nvSpPr>
          <p:cNvPr id="29698" name="Rectangle 2"/>
          <p:cNvSpPr>
            <a:spLocks noGrp="1" noChangeArrowheads="1"/>
          </p:cNvSpPr>
          <p:nvPr>
            <p:ph type="title"/>
          </p:nvPr>
        </p:nvSpPr>
        <p:spPr/>
        <p:txBody>
          <a:bodyPr/>
          <a:lstStyle/>
          <a:p>
            <a:r>
              <a:rPr lang="en-US" altLang="en-US" sz="1600" dirty="0"/>
              <a:t>Ping and Traceroute Utilities</a:t>
            </a:r>
            <a:br>
              <a:rPr lang="en-US" altLang="en-US" dirty="0"/>
            </a:br>
            <a:r>
              <a:rPr lang="en-US" altLang="en-US" dirty="0"/>
              <a:t>Traceroute- Testing the Path</a:t>
            </a:r>
          </a:p>
        </p:txBody>
      </p:sp>
      <p:pic>
        <p:nvPicPr>
          <p:cNvPr id="6" name="Picture 5">
            <a:extLst>
              <a:ext uri="{FF2B5EF4-FFF2-40B4-BE49-F238E27FC236}">
                <a16:creationId xmlns:a16="http://schemas.microsoft.com/office/drawing/2014/main" id="{E2BFF27F-F2CB-4BE8-9808-39E6BD0D7853}"/>
              </a:ext>
            </a:extLst>
          </p:cNvPr>
          <p:cNvPicPr>
            <a:picLocks noChangeAspect="1"/>
          </p:cNvPicPr>
          <p:nvPr/>
        </p:nvPicPr>
        <p:blipFill>
          <a:blip r:embed="rId3"/>
          <a:stretch>
            <a:fillRect/>
          </a:stretch>
        </p:blipFill>
        <p:spPr>
          <a:xfrm>
            <a:off x="4494998" y="1232034"/>
            <a:ext cx="3330977" cy="2637322"/>
          </a:xfrm>
          <a:prstGeom prst="rect">
            <a:avLst/>
          </a:prstGeom>
        </p:spPr>
      </p:pic>
    </p:spTree>
    <p:extLst>
      <p:ext uri="{BB962C8B-B14F-4D97-AF65-F5344CB8AC3E}">
        <p14:creationId xmlns:p14="http://schemas.microsoft.com/office/powerpoint/2010/main" val="55461898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98944"/>
            <a:ext cx="3883499" cy="3840433"/>
          </a:xfrm>
        </p:spPr>
        <p:txBody>
          <a:bodyPr>
            <a:normAutofit/>
          </a:bodyPr>
          <a:lstStyle/>
          <a:p>
            <a:pPr>
              <a:spcBef>
                <a:spcPts val="300"/>
              </a:spcBef>
              <a:spcAft>
                <a:spcPts val="300"/>
              </a:spcAft>
            </a:pPr>
            <a:r>
              <a:rPr lang="en-US" dirty="0"/>
              <a:t>ICPM is considered to be a Layer 3 protocol. </a:t>
            </a:r>
          </a:p>
          <a:p>
            <a:pPr>
              <a:spcBef>
                <a:spcPts val="300"/>
              </a:spcBef>
              <a:spcAft>
                <a:spcPts val="300"/>
              </a:spcAft>
            </a:pPr>
            <a:r>
              <a:rPr lang="en-US" dirty="0"/>
              <a:t>ICMP acts as a data payload within the IP packet.</a:t>
            </a:r>
          </a:p>
          <a:p>
            <a:pPr>
              <a:spcBef>
                <a:spcPts val="300"/>
              </a:spcBef>
              <a:spcAft>
                <a:spcPts val="300"/>
              </a:spcAft>
            </a:pPr>
            <a:r>
              <a:rPr lang="en-US" dirty="0"/>
              <a:t>It has a special header data field.</a:t>
            </a:r>
          </a:p>
          <a:p>
            <a:r>
              <a:rPr lang="en-US" dirty="0"/>
              <a:t>These are some common message codes:</a:t>
            </a:r>
          </a:p>
          <a:p>
            <a:pPr lvl="1"/>
            <a:r>
              <a:rPr lang="en-US" b="1" dirty="0"/>
              <a:t>0</a:t>
            </a:r>
            <a:r>
              <a:rPr lang="en-US" dirty="0"/>
              <a:t> – Echo reply (response to a ping)</a:t>
            </a:r>
          </a:p>
          <a:p>
            <a:pPr lvl="1"/>
            <a:r>
              <a:rPr lang="en-US" b="1" dirty="0"/>
              <a:t>3</a:t>
            </a:r>
            <a:r>
              <a:rPr lang="en-US" dirty="0"/>
              <a:t> – Destination Unreachable</a:t>
            </a:r>
          </a:p>
          <a:p>
            <a:pPr lvl="1"/>
            <a:r>
              <a:rPr lang="en-US" b="1" dirty="0"/>
              <a:t>5</a:t>
            </a:r>
            <a:r>
              <a:rPr lang="en-US" dirty="0"/>
              <a:t> – Redirect (use another route to your destination)</a:t>
            </a:r>
          </a:p>
          <a:p>
            <a:pPr lvl="1"/>
            <a:r>
              <a:rPr lang="en-US" b="1" dirty="0"/>
              <a:t>8</a:t>
            </a:r>
            <a:r>
              <a:rPr lang="en-US" dirty="0"/>
              <a:t> – Echo request (for ping)</a:t>
            </a:r>
          </a:p>
          <a:p>
            <a:pPr lvl="1"/>
            <a:r>
              <a:rPr lang="en-US" b="1" dirty="0"/>
              <a:t>11</a:t>
            </a:r>
            <a:r>
              <a:rPr lang="en-US" dirty="0"/>
              <a:t> – Time Exceeded (TTL became 0)</a:t>
            </a:r>
          </a:p>
          <a:p>
            <a:pPr>
              <a:spcBef>
                <a:spcPts val="300"/>
              </a:spcBef>
              <a:spcAft>
                <a:spcPts val="300"/>
              </a:spcAft>
            </a:pPr>
            <a:endParaRPr lang="en-US" dirty="0"/>
          </a:p>
        </p:txBody>
      </p:sp>
      <p:sp>
        <p:nvSpPr>
          <p:cNvPr id="29698" name="Rectangle 2"/>
          <p:cNvSpPr>
            <a:spLocks noGrp="1" noChangeArrowheads="1"/>
          </p:cNvSpPr>
          <p:nvPr>
            <p:ph type="title"/>
          </p:nvPr>
        </p:nvSpPr>
        <p:spPr/>
        <p:txBody>
          <a:bodyPr/>
          <a:lstStyle/>
          <a:p>
            <a:r>
              <a:rPr lang="en-US" altLang="en-US" sz="1600" dirty="0"/>
              <a:t>Ping and Traceroute Utilities</a:t>
            </a:r>
            <a:br>
              <a:rPr lang="en-US" altLang="en-US" dirty="0"/>
            </a:br>
            <a:r>
              <a:rPr lang="en-US" altLang="en-US" dirty="0"/>
              <a:t>ICMP Packet Format</a:t>
            </a:r>
          </a:p>
        </p:txBody>
      </p:sp>
      <p:pic>
        <p:nvPicPr>
          <p:cNvPr id="2" name="Picture 1"/>
          <p:cNvPicPr>
            <a:picLocks noChangeAspect="1"/>
          </p:cNvPicPr>
          <p:nvPr/>
        </p:nvPicPr>
        <p:blipFill>
          <a:blip r:embed="rId3"/>
          <a:stretch>
            <a:fillRect/>
          </a:stretch>
        </p:blipFill>
        <p:spPr>
          <a:xfrm>
            <a:off x="3702299" y="837468"/>
            <a:ext cx="4459922" cy="3128140"/>
          </a:xfrm>
          <a:prstGeom prst="rect">
            <a:avLst/>
          </a:prstGeom>
        </p:spPr>
      </p:pic>
    </p:spTree>
    <p:extLst>
      <p:ext uri="{BB962C8B-B14F-4D97-AF65-F5344CB8AC3E}">
        <p14:creationId xmlns:p14="http://schemas.microsoft.com/office/powerpoint/2010/main" val="3136266880"/>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Address Resolution Protocol</a:t>
            </a:r>
          </a:p>
        </p:txBody>
      </p:sp>
    </p:spTree>
    <p:extLst>
      <p:ext uri="{BB962C8B-B14F-4D97-AF65-F5344CB8AC3E}">
        <p14:creationId xmlns:p14="http://schemas.microsoft.com/office/powerpoint/2010/main" val="117974685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AE0771-AFF3-480D-B26C-2AA2DB098316}"/>
              </a:ext>
            </a:extLst>
          </p:cNvPr>
          <p:cNvPicPr>
            <a:picLocks noChangeAspect="1"/>
          </p:cNvPicPr>
          <p:nvPr/>
        </p:nvPicPr>
        <p:blipFill>
          <a:blip r:embed="rId3"/>
          <a:stretch>
            <a:fillRect/>
          </a:stretch>
        </p:blipFill>
        <p:spPr>
          <a:xfrm>
            <a:off x="4022008" y="1105841"/>
            <a:ext cx="5121993" cy="3063010"/>
          </a:xfrm>
          <a:prstGeom prst="rect">
            <a:avLst/>
          </a:prstGeom>
        </p:spPr>
      </p:pic>
      <p:sp>
        <p:nvSpPr>
          <p:cNvPr id="3" name="Content Placeholder 2"/>
          <p:cNvSpPr>
            <a:spLocks noGrp="1"/>
          </p:cNvSpPr>
          <p:nvPr>
            <p:ph idx="1"/>
          </p:nvPr>
        </p:nvSpPr>
        <p:spPr>
          <a:xfrm>
            <a:off x="144066" y="798945"/>
            <a:ext cx="4331681" cy="3676802"/>
          </a:xfrm>
        </p:spPr>
        <p:txBody>
          <a:bodyPr>
            <a:normAutofit/>
          </a:bodyPr>
          <a:lstStyle/>
          <a:p>
            <a:r>
              <a:rPr lang="en-US" dirty="0"/>
              <a:t>Two addresses assigned to an Ethernet device:</a:t>
            </a:r>
          </a:p>
          <a:p>
            <a:pPr lvl="1"/>
            <a:r>
              <a:rPr lang="en-US" b="1" dirty="0"/>
              <a:t>MAC address </a:t>
            </a:r>
            <a:r>
              <a:rPr lang="en-US" dirty="0"/>
              <a:t>(Layer 2 physical address)</a:t>
            </a:r>
          </a:p>
          <a:p>
            <a:pPr lvl="1"/>
            <a:r>
              <a:rPr lang="en-US" b="1" dirty="0"/>
              <a:t>IP address </a:t>
            </a:r>
            <a:r>
              <a:rPr lang="en-US" dirty="0"/>
              <a:t>(Layer 3 logical address)</a:t>
            </a:r>
          </a:p>
          <a:p>
            <a:r>
              <a:rPr lang="en-US" dirty="0"/>
              <a:t>A device must have both addresses to communicate with another TCP/IP-based device:</a:t>
            </a:r>
          </a:p>
          <a:p>
            <a:pPr lvl="1"/>
            <a:r>
              <a:rPr lang="en-US" dirty="0"/>
              <a:t>Uses the source and destination MAC address</a:t>
            </a:r>
          </a:p>
          <a:p>
            <a:pPr lvl="1"/>
            <a:r>
              <a:rPr lang="en-US" dirty="0"/>
              <a:t>Uses the source and destination IP address</a:t>
            </a:r>
          </a:p>
          <a:p>
            <a:pPr lvl="1"/>
            <a:endParaRPr lang="en-US" dirty="0"/>
          </a:p>
        </p:txBody>
      </p:sp>
      <p:sp>
        <p:nvSpPr>
          <p:cNvPr id="29698" name="Rectangle 2"/>
          <p:cNvSpPr>
            <a:spLocks noGrp="1" noChangeArrowheads="1"/>
          </p:cNvSpPr>
          <p:nvPr>
            <p:ph type="title"/>
          </p:nvPr>
        </p:nvSpPr>
        <p:spPr/>
        <p:txBody>
          <a:bodyPr/>
          <a:lstStyle/>
          <a:p>
            <a:r>
              <a:rPr lang="en-US" altLang="en-US" sz="1600" dirty="0"/>
              <a:t>MAC and IP</a:t>
            </a:r>
            <a:br>
              <a:rPr lang="en-US" altLang="en-US" dirty="0"/>
            </a:br>
            <a:r>
              <a:rPr lang="en-US" altLang="en-US" dirty="0"/>
              <a:t>Destination on Same Network</a:t>
            </a:r>
          </a:p>
        </p:txBody>
      </p:sp>
    </p:spTree>
    <p:extLst>
      <p:ext uri="{BB962C8B-B14F-4D97-AF65-F5344CB8AC3E}">
        <p14:creationId xmlns:p14="http://schemas.microsoft.com/office/powerpoint/2010/main" val="372806169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98945"/>
            <a:ext cx="8768706" cy="1348510"/>
          </a:xfrm>
        </p:spPr>
        <p:txBody>
          <a:bodyPr/>
          <a:lstStyle/>
          <a:p>
            <a:r>
              <a:rPr lang="en-US" dirty="0"/>
              <a:t>When communicating with a device on a remote network, the destination MAC address is the MAC address of the Layer 3 device interface on the same network as the device originating the packet.</a:t>
            </a:r>
          </a:p>
          <a:p>
            <a:pPr lvl="1"/>
            <a:endParaRPr lang="en-US" dirty="0"/>
          </a:p>
        </p:txBody>
      </p:sp>
      <p:sp>
        <p:nvSpPr>
          <p:cNvPr id="29698" name="Rectangle 2"/>
          <p:cNvSpPr>
            <a:spLocks noGrp="1" noChangeArrowheads="1"/>
          </p:cNvSpPr>
          <p:nvPr>
            <p:ph type="title"/>
          </p:nvPr>
        </p:nvSpPr>
        <p:spPr/>
        <p:txBody>
          <a:bodyPr/>
          <a:lstStyle/>
          <a:p>
            <a:r>
              <a:rPr lang="en-US" altLang="en-US" sz="1600" dirty="0"/>
              <a:t>MAC and IP</a:t>
            </a:r>
            <a:br>
              <a:rPr lang="en-US" altLang="en-US" dirty="0"/>
            </a:br>
            <a:r>
              <a:rPr lang="en-US" altLang="en-US" dirty="0"/>
              <a:t>Destination on Remote Network</a:t>
            </a:r>
          </a:p>
        </p:txBody>
      </p:sp>
      <p:pic>
        <p:nvPicPr>
          <p:cNvPr id="2" name="Picture 1">
            <a:extLst>
              <a:ext uri="{FF2B5EF4-FFF2-40B4-BE49-F238E27FC236}">
                <a16:creationId xmlns:a16="http://schemas.microsoft.com/office/drawing/2014/main" id="{AE1241B8-3D79-4146-979D-CBADB7DCC70F}"/>
              </a:ext>
            </a:extLst>
          </p:cNvPr>
          <p:cNvPicPr>
            <a:picLocks noChangeAspect="1"/>
          </p:cNvPicPr>
          <p:nvPr/>
        </p:nvPicPr>
        <p:blipFill>
          <a:blip r:embed="rId3"/>
          <a:stretch>
            <a:fillRect/>
          </a:stretch>
        </p:blipFill>
        <p:spPr>
          <a:xfrm>
            <a:off x="1484099" y="1564524"/>
            <a:ext cx="6088639" cy="3185649"/>
          </a:xfrm>
          <a:prstGeom prst="rect">
            <a:avLst/>
          </a:prstGeom>
        </p:spPr>
      </p:pic>
    </p:spTree>
    <p:extLst>
      <p:ext uri="{BB962C8B-B14F-4D97-AF65-F5344CB8AC3E}">
        <p14:creationId xmlns:p14="http://schemas.microsoft.com/office/powerpoint/2010/main" val="195230171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dirty="0"/>
              <a:t>A Typical Session: Student</a:t>
            </a:r>
          </a:p>
          <a:p>
            <a:pPr lvl="1"/>
            <a:r>
              <a:rPr lang="en-US" dirty="0"/>
              <a:t>Determine the origin of the traffic enter the network.</a:t>
            </a:r>
          </a:p>
          <a:p>
            <a:pPr lvl="1"/>
            <a:r>
              <a:rPr lang="en-US" dirty="0"/>
              <a:t>For example, Terry’s data flows with the data of thousands of other users along a fiber-optic network that connects Terry’s ISP with the several other ISPs, including the ISP that is used by the search engine company. Eventually, Terry’s search string enters the search engine company’s website and is processed by its powerful servers. The results are then encoded and addressed to Terry’s school and her device.</a:t>
            </a:r>
          </a:p>
        </p:txBody>
      </p:sp>
      <p:sp>
        <p:nvSpPr>
          <p:cNvPr id="8194" name="Rectangle 2"/>
          <p:cNvSpPr>
            <a:spLocks noGrp="1" noChangeArrowheads="1"/>
          </p:cNvSpPr>
          <p:nvPr>
            <p:ph type="title"/>
          </p:nvPr>
        </p:nvSpPr>
        <p:spPr/>
        <p:txBody>
          <a:bodyPr/>
          <a:lstStyle/>
          <a:p>
            <a:r>
              <a:rPr lang="en-US" altLang="en-US" sz="1600" dirty="0"/>
              <a:t>Network Communications Process</a:t>
            </a:r>
            <a:br>
              <a:rPr lang="en-US" altLang="en-US" dirty="0"/>
            </a:br>
            <a:r>
              <a:rPr lang="en-US" altLang="en-US" dirty="0"/>
              <a:t>A Typical Session: Student</a:t>
            </a:r>
          </a:p>
        </p:txBody>
      </p:sp>
      <p:pic>
        <p:nvPicPr>
          <p:cNvPr id="4" name="Picture 3"/>
          <p:cNvPicPr>
            <a:picLocks noChangeAspect="1"/>
          </p:cNvPicPr>
          <p:nvPr/>
        </p:nvPicPr>
        <p:blipFill>
          <a:blip r:embed="rId3"/>
          <a:stretch>
            <a:fillRect/>
          </a:stretch>
        </p:blipFill>
        <p:spPr>
          <a:xfrm>
            <a:off x="2769325" y="2377070"/>
            <a:ext cx="2927431" cy="2577193"/>
          </a:xfrm>
          <a:prstGeom prst="rect">
            <a:avLst/>
          </a:prstGeom>
        </p:spPr>
      </p:pic>
    </p:spTree>
    <p:extLst>
      <p:ext uri="{BB962C8B-B14F-4D97-AF65-F5344CB8AC3E}">
        <p14:creationId xmlns:p14="http://schemas.microsoft.com/office/powerpoint/2010/main" val="3918969054"/>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98945"/>
            <a:ext cx="3840793" cy="3253291"/>
          </a:xfrm>
        </p:spPr>
        <p:txBody>
          <a:bodyPr/>
          <a:lstStyle/>
          <a:p>
            <a:r>
              <a:rPr lang="en-US" dirty="0"/>
              <a:t>When a device sends an Ethernet frame, it contains these two addresses:</a:t>
            </a:r>
          </a:p>
          <a:p>
            <a:pPr lvl="1"/>
            <a:r>
              <a:rPr lang="en-US" b="1" dirty="0"/>
              <a:t>Destination MAC address</a:t>
            </a:r>
            <a:r>
              <a:rPr lang="en-US" dirty="0"/>
              <a:t> - The MAC address of the Ethernet NIC, which will be either the MAC address of the final destination device or the router.</a:t>
            </a:r>
          </a:p>
          <a:p>
            <a:pPr lvl="1"/>
            <a:r>
              <a:rPr lang="en-US" b="1" dirty="0"/>
              <a:t>Source MAC address</a:t>
            </a:r>
            <a:r>
              <a:rPr lang="en-US" dirty="0"/>
              <a:t> - The MAC address of the sender’s Ethernet NIC.</a:t>
            </a:r>
          </a:p>
          <a:p>
            <a:r>
              <a:rPr lang="en-US" dirty="0"/>
              <a:t>To determine the destination MAC address, the device uses ARP. ARP resolves IPv4 addresses to MAC addresses, and maintains a table of mappings.</a:t>
            </a:r>
          </a:p>
        </p:txBody>
      </p:sp>
      <p:sp>
        <p:nvSpPr>
          <p:cNvPr id="29698" name="Rectangle 2"/>
          <p:cNvSpPr>
            <a:spLocks noGrp="1" noChangeArrowheads="1"/>
          </p:cNvSpPr>
          <p:nvPr>
            <p:ph type="title"/>
          </p:nvPr>
        </p:nvSpPr>
        <p:spPr/>
        <p:txBody>
          <a:bodyPr/>
          <a:lstStyle/>
          <a:p>
            <a:r>
              <a:rPr lang="en-US" sz="1600" dirty="0"/>
              <a:t>ARP</a:t>
            </a:r>
            <a:br>
              <a:rPr lang="en-US" altLang="en-US" dirty="0"/>
            </a:br>
            <a:r>
              <a:rPr lang="en-US" altLang="en-US" dirty="0"/>
              <a:t>Introduction to ARP</a:t>
            </a:r>
          </a:p>
        </p:txBody>
      </p:sp>
      <p:pic>
        <p:nvPicPr>
          <p:cNvPr id="4" name="Picture 3">
            <a:extLst>
              <a:ext uri="{FF2B5EF4-FFF2-40B4-BE49-F238E27FC236}">
                <a16:creationId xmlns:a16="http://schemas.microsoft.com/office/drawing/2014/main" id="{9F8A16A5-79D5-464F-8974-6AEC1F0E2CA8}"/>
              </a:ext>
            </a:extLst>
          </p:cNvPr>
          <p:cNvPicPr>
            <a:picLocks noChangeAspect="1"/>
          </p:cNvPicPr>
          <p:nvPr/>
        </p:nvPicPr>
        <p:blipFill>
          <a:blip r:embed="rId3"/>
          <a:stretch>
            <a:fillRect/>
          </a:stretch>
        </p:blipFill>
        <p:spPr>
          <a:xfrm>
            <a:off x="3984859" y="798944"/>
            <a:ext cx="4509585" cy="3253292"/>
          </a:xfrm>
          <a:prstGeom prst="rect">
            <a:avLst/>
          </a:prstGeom>
        </p:spPr>
      </p:pic>
    </p:spTree>
    <p:extLst>
      <p:ext uri="{BB962C8B-B14F-4D97-AF65-F5344CB8AC3E}">
        <p14:creationId xmlns:p14="http://schemas.microsoft.com/office/powerpoint/2010/main" val="107529535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98945"/>
            <a:ext cx="8768706" cy="1060335"/>
          </a:xfrm>
        </p:spPr>
        <p:txBody>
          <a:bodyPr/>
          <a:lstStyle/>
          <a:p>
            <a:pPr>
              <a:spcBef>
                <a:spcPts val="300"/>
              </a:spcBef>
              <a:spcAft>
                <a:spcPts val="300"/>
              </a:spcAft>
            </a:pPr>
            <a:r>
              <a:rPr lang="en-US" dirty="0"/>
              <a:t>Used to resolve IPv4 addresses to MAC addresses.</a:t>
            </a:r>
          </a:p>
          <a:p>
            <a:pPr>
              <a:spcBef>
                <a:spcPts val="300"/>
              </a:spcBef>
              <a:spcAft>
                <a:spcPts val="300"/>
              </a:spcAft>
            </a:pPr>
            <a:r>
              <a:rPr lang="en-US" dirty="0"/>
              <a:t>IPv4 and MAC address mappings kept in an ARP table.</a:t>
            </a:r>
          </a:p>
        </p:txBody>
      </p:sp>
      <p:sp>
        <p:nvSpPr>
          <p:cNvPr id="29698" name="Rectangle 2"/>
          <p:cNvSpPr>
            <a:spLocks noGrp="1" noChangeArrowheads="1"/>
          </p:cNvSpPr>
          <p:nvPr>
            <p:ph type="title"/>
          </p:nvPr>
        </p:nvSpPr>
        <p:spPr/>
        <p:txBody>
          <a:bodyPr/>
          <a:lstStyle/>
          <a:p>
            <a:r>
              <a:rPr lang="en-US" sz="1600" dirty="0"/>
              <a:t>ARP</a:t>
            </a:r>
            <a:br>
              <a:rPr lang="en-US" altLang="en-US" dirty="0"/>
            </a:br>
            <a:r>
              <a:rPr lang="en-US" altLang="en-US" dirty="0"/>
              <a:t>ARP Functions</a:t>
            </a:r>
          </a:p>
        </p:txBody>
      </p:sp>
      <p:pic>
        <p:nvPicPr>
          <p:cNvPr id="6" name="Picture 5">
            <a:extLst>
              <a:ext uri="{FF2B5EF4-FFF2-40B4-BE49-F238E27FC236}">
                <a16:creationId xmlns:a16="http://schemas.microsoft.com/office/drawing/2014/main" id="{5C1F66AF-957C-4E93-9C1E-1D9FFDC6026F}"/>
              </a:ext>
            </a:extLst>
          </p:cNvPr>
          <p:cNvPicPr>
            <a:picLocks noChangeAspect="1"/>
          </p:cNvPicPr>
          <p:nvPr/>
        </p:nvPicPr>
        <p:blipFill>
          <a:blip r:embed="rId3"/>
          <a:stretch>
            <a:fillRect/>
          </a:stretch>
        </p:blipFill>
        <p:spPr>
          <a:xfrm>
            <a:off x="1309036" y="1859280"/>
            <a:ext cx="4265901" cy="2656651"/>
          </a:xfrm>
          <a:prstGeom prst="rect">
            <a:avLst/>
          </a:prstGeom>
        </p:spPr>
      </p:pic>
    </p:spTree>
    <p:extLst>
      <p:ext uri="{BB962C8B-B14F-4D97-AF65-F5344CB8AC3E}">
        <p14:creationId xmlns:p14="http://schemas.microsoft.com/office/powerpoint/2010/main" val="574423038"/>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46050"/>
            <a:ext cx="8768706" cy="1301915"/>
          </a:xfrm>
        </p:spPr>
        <p:txBody>
          <a:bodyPr>
            <a:normAutofit/>
          </a:bodyPr>
          <a:lstStyle/>
          <a:p>
            <a:pPr>
              <a:spcBef>
                <a:spcPts val="300"/>
              </a:spcBef>
              <a:spcAft>
                <a:spcPts val="300"/>
              </a:spcAft>
            </a:pPr>
            <a:r>
              <a:rPr lang="en-US" dirty="0"/>
              <a:t>For each device, an ARP cache timer removes ARP entries that have not been used for a specified period of time. </a:t>
            </a:r>
          </a:p>
          <a:p>
            <a:pPr>
              <a:spcBef>
                <a:spcPts val="300"/>
              </a:spcBef>
              <a:spcAft>
                <a:spcPts val="300"/>
              </a:spcAft>
            </a:pPr>
            <a:r>
              <a:rPr lang="en-US" dirty="0"/>
              <a:t>Commands may also be used to manually remove all or some of the entries in the ARP table.</a:t>
            </a:r>
          </a:p>
          <a:p>
            <a:pPr>
              <a:spcBef>
                <a:spcPts val="300"/>
              </a:spcBef>
              <a:spcAft>
                <a:spcPts val="300"/>
              </a:spcAft>
            </a:pPr>
            <a:r>
              <a:rPr lang="en-US" dirty="0"/>
              <a:t>Network hosts and routers keep ARP tables. </a:t>
            </a:r>
          </a:p>
        </p:txBody>
      </p:sp>
      <p:sp>
        <p:nvSpPr>
          <p:cNvPr id="29698" name="Rectangle 2"/>
          <p:cNvSpPr>
            <a:spLocks noGrp="1" noChangeArrowheads="1"/>
          </p:cNvSpPr>
          <p:nvPr>
            <p:ph type="title"/>
          </p:nvPr>
        </p:nvSpPr>
        <p:spPr/>
        <p:txBody>
          <a:bodyPr/>
          <a:lstStyle/>
          <a:p>
            <a:r>
              <a:rPr lang="en-US" altLang="en-US" sz="1600" dirty="0"/>
              <a:t>ARP</a:t>
            </a:r>
            <a:br>
              <a:rPr lang="en-US" altLang="en-US" sz="1600" dirty="0"/>
            </a:br>
            <a:r>
              <a:rPr lang="en-US" altLang="en-US" dirty="0"/>
              <a:t>Removing Entries from an ARP Table</a:t>
            </a:r>
          </a:p>
        </p:txBody>
      </p:sp>
      <p:pic>
        <p:nvPicPr>
          <p:cNvPr id="5" name="Picture 4">
            <a:extLst>
              <a:ext uri="{FF2B5EF4-FFF2-40B4-BE49-F238E27FC236}">
                <a16:creationId xmlns:a16="http://schemas.microsoft.com/office/drawing/2014/main" id="{3CE9F5BC-5A7E-40C5-A328-AD89FECF6649}"/>
              </a:ext>
            </a:extLst>
          </p:cNvPr>
          <p:cNvPicPr>
            <a:picLocks noChangeAspect="1"/>
          </p:cNvPicPr>
          <p:nvPr/>
        </p:nvPicPr>
        <p:blipFill>
          <a:blip r:embed="rId3"/>
          <a:stretch>
            <a:fillRect/>
          </a:stretch>
        </p:blipFill>
        <p:spPr>
          <a:xfrm>
            <a:off x="1956407" y="1942088"/>
            <a:ext cx="4230682" cy="2676001"/>
          </a:xfrm>
          <a:prstGeom prst="rect">
            <a:avLst/>
          </a:prstGeom>
        </p:spPr>
      </p:pic>
    </p:spTree>
    <p:extLst>
      <p:ext uri="{BB962C8B-B14F-4D97-AF65-F5344CB8AC3E}">
        <p14:creationId xmlns:p14="http://schemas.microsoft.com/office/powerpoint/2010/main" val="119257757"/>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5" y="746050"/>
            <a:ext cx="2618385" cy="3652695"/>
          </a:xfrm>
        </p:spPr>
        <p:txBody>
          <a:bodyPr>
            <a:normAutofit/>
          </a:bodyPr>
          <a:lstStyle/>
          <a:p>
            <a:pPr>
              <a:spcBef>
                <a:spcPts val="300"/>
              </a:spcBef>
              <a:spcAft>
                <a:spcPts val="300"/>
              </a:spcAft>
            </a:pPr>
            <a:r>
              <a:rPr lang="en-US" dirty="0"/>
              <a:t>Network hosts and routers keep ARP tables.</a:t>
            </a:r>
          </a:p>
          <a:p>
            <a:pPr>
              <a:spcBef>
                <a:spcPts val="300"/>
              </a:spcBef>
              <a:spcAft>
                <a:spcPts val="300"/>
              </a:spcAft>
            </a:pPr>
            <a:r>
              <a:rPr lang="en-US" dirty="0"/>
              <a:t>Held in memory called ARP cache.</a:t>
            </a:r>
          </a:p>
          <a:p>
            <a:pPr>
              <a:spcBef>
                <a:spcPts val="300"/>
              </a:spcBef>
              <a:spcAft>
                <a:spcPts val="300"/>
              </a:spcAft>
            </a:pPr>
            <a:r>
              <a:rPr lang="en-US" dirty="0"/>
              <a:t>Age out and removed from table.</a:t>
            </a:r>
          </a:p>
        </p:txBody>
      </p:sp>
      <p:sp>
        <p:nvSpPr>
          <p:cNvPr id="29698" name="Rectangle 2"/>
          <p:cNvSpPr>
            <a:spLocks noGrp="1" noChangeArrowheads="1"/>
          </p:cNvSpPr>
          <p:nvPr>
            <p:ph type="title"/>
          </p:nvPr>
        </p:nvSpPr>
        <p:spPr/>
        <p:txBody>
          <a:bodyPr/>
          <a:lstStyle/>
          <a:p>
            <a:r>
              <a:rPr lang="en-US" altLang="en-US" sz="1600" dirty="0"/>
              <a:t>ARP</a:t>
            </a:r>
            <a:br>
              <a:rPr lang="en-US" altLang="en-US" dirty="0"/>
            </a:br>
            <a:r>
              <a:rPr lang="en-US" altLang="en-US" dirty="0"/>
              <a:t>ARP Tables on Networking Devices</a:t>
            </a:r>
          </a:p>
        </p:txBody>
      </p:sp>
      <p:pic>
        <p:nvPicPr>
          <p:cNvPr id="2" name="Picture 1"/>
          <p:cNvPicPr>
            <a:picLocks noChangeAspect="1"/>
          </p:cNvPicPr>
          <p:nvPr/>
        </p:nvPicPr>
        <p:blipFill>
          <a:blip r:embed="rId3"/>
          <a:stretch>
            <a:fillRect/>
          </a:stretch>
        </p:blipFill>
        <p:spPr>
          <a:xfrm>
            <a:off x="2691138" y="904774"/>
            <a:ext cx="5753619" cy="3709336"/>
          </a:xfrm>
          <a:prstGeom prst="rect">
            <a:avLst/>
          </a:prstGeom>
        </p:spPr>
      </p:pic>
    </p:spTree>
    <p:extLst>
      <p:ext uri="{BB962C8B-B14F-4D97-AF65-F5344CB8AC3E}">
        <p14:creationId xmlns:p14="http://schemas.microsoft.com/office/powerpoint/2010/main" val="13348135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46050"/>
            <a:ext cx="8768706" cy="861077"/>
          </a:xfrm>
        </p:spPr>
        <p:txBody>
          <a:bodyPr>
            <a:normAutofit/>
          </a:bodyPr>
          <a:lstStyle/>
          <a:p>
            <a:r>
              <a:rPr lang="en-US" dirty="0"/>
              <a:t>ARP Broadcasts – could impact large networks.</a:t>
            </a:r>
          </a:p>
        </p:txBody>
      </p:sp>
      <p:sp>
        <p:nvSpPr>
          <p:cNvPr id="29698" name="Rectangle 2"/>
          <p:cNvSpPr>
            <a:spLocks noGrp="1" noChangeArrowheads="1"/>
          </p:cNvSpPr>
          <p:nvPr>
            <p:ph type="title"/>
          </p:nvPr>
        </p:nvSpPr>
        <p:spPr/>
        <p:txBody>
          <a:bodyPr/>
          <a:lstStyle/>
          <a:p>
            <a:r>
              <a:rPr lang="en-US" altLang="en-US" sz="1600" dirty="0"/>
              <a:t>ARP Issues</a:t>
            </a:r>
            <a:br>
              <a:rPr lang="en-US" altLang="en-US" sz="1600" dirty="0"/>
            </a:br>
            <a:r>
              <a:rPr lang="en-US" altLang="en-US" dirty="0"/>
              <a:t>ARP Broadcasts</a:t>
            </a:r>
          </a:p>
        </p:txBody>
      </p:sp>
      <p:pic>
        <p:nvPicPr>
          <p:cNvPr id="6" name="Picture 5">
            <a:extLst>
              <a:ext uri="{FF2B5EF4-FFF2-40B4-BE49-F238E27FC236}">
                <a16:creationId xmlns:a16="http://schemas.microsoft.com/office/drawing/2014/main" id="{91E41DBB-8865-4A1B-908A-C7ACE759CB3C}"/>
              </a:ext>
            </a:extLst>
          </p:cNvPr>
          <p:cNvPicPr>
            <a:picLocks noChangeAspect="1"/>
          </p:cNvPicPr>
          <p:nvPr/>
        </p:nvPicPr>
        <p:blipFill>
          <a:blip r:embed="rId3"/>
          <a:stretch>
            <a:fillRect/>
          </a:stretch>
        </p:blipFill>
        <p:spPr>
          <a:xfrm>
            <a:off x="1851521" y="1145406"/>
            <a:ext cx="5354969" cy="2974207"/>
          </a:xfrm>
          <a:prstGeom prst="rect">
            <a:avLst/>
          </a:prstGeom>
        </p:spPr>
      </p:pic>
    </p:spTree>
    <p:extLst>
      <p:ext uri="{BB962C8B-B14F-4D97-AF65-F5344CB8AC3E}">
        <p14:creationId xmlns:p14="http://schemas.microsoft.com/office/powerpoint/2010/main" val="309806531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46050"/>
            <a:ext cx="8768706" cy="861077"/>
          </a:xfrm>
        </p:spPr>
        <p:txBody>
          <a:bodyPr>
            <a:normAutofit/>
          </a:bodyPr>
          <a:lstStyle/>
          <a:p>
            <a:r>
              <a:rPr lang="en-US" dirty="0"/>
              <a:t>ARP Spoofing (ARP poisoning) – security risk</a:t>
            </a:r>
          </a:p>
          <a:p>
            <a:pPr lvl="1"/>
            <a:r>
              <a:rPr lang="en-US" dirty="0"/>
              <a:t>This is a technique used by an attacker to reply to an ARP request for an IPv4 address belonging to another device, such as the default gateway.</a:t>
            </a:r>
          </a:p>
        </p:txBody>
      </p:sp>
      <p:sp>
        <p:nvSpPr>
          <p:cNvPr id="29698" name="Rectangle 2"/>
          <p:cNvSpPr>
            <a:spLocks noGrp="1" noChangeArrowheads="1"/>
          </p:cNvSpPr>
          <p:nvPr>
            <p:ph type="title"/>
          </p:nvPr>
        </p:nvSpPr>
        <p:spPr/>
        <p:txBody>
          <a:bodyPr/>
          <a:lstStyle/>
          <a:p>
            <a:r>
              <a:rPr lang="en-US" altLang="en-US" sz="1600" dirty="0"/>
              <a:t>ARP Issues</a:t>
            </a:r>
            <a:br>
              <a:rPr lang="en-US" altLang="en-US" sz="1600" dirty="0"/>
            </a:br>
            <a:r>
              <a:rPr lang="en-US" altLang="en-US" dirty="0"/>
              <a:t>ARP Spoofing</a:t>
            </a:r>
          </a:p>
        </p:txBody>
      </p:sp>
      <p:pic>
        <p:nvPicPr>
          <p:cNvPr id="4" name="Picture 3">
            <a:extLst>
              <a:ext uri="{FF2B5EF4-FFF2-40B4-BE49-F238E27FC236}">
                <a16:creationId xmlns:a16="http://schemas.microsoft.com/office/drawing/2014/main" id="{EE62C51D-BB17-4322-A5B6-FB0D58BD7B45}"/>
              </a:ext>
            </a:extLst>
          </p:cNvPr>
          <p:cNvPicPr>
            <a:picLocks noChangeAspect="1"/>
          </p:cNvPicPr>
          <p:nvPr/>
        </p:nvPicPr>
        <p:blipFill>
          <a:blip r:embed="rId3"/>
          <a:stretch>
            <a:fillRect/>
          </a:stretch>
        </p:blipFill>
        <p:spPr>
          <a:xfrm>
            <a:off x="2559018" y="1607127"/>
            <a:ext cx="4025965" cy="2955348"/>
          </a:xfrm>
          <a:prstGeom prst="rect">
            <a:avLst/>
          </a:prstGeom>
        </p:spPr>
      </p:pic>
    </p:spTree>
    <p:extLst>
      <p:ext uri="{BB962C8B-B14F-4D97-AF65-F5344CB8AC3E}">
        <p14:creationId xmlns:p14="http://schemas.microsoft.com/office/powerpoint/2010/main" val="156525382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The Transport Layer</a:t>
            </a:r>
          </a:p>
        </p:txBody>
      </p:sp>
    </p:spTree>
    <p:extLst>
      <p:ext uri="{BB962C8B-B14F-4D97-AF65-F5344CB8AC3E}">
        <p14:creationId xmlns:p14="http://schemas.microsoft.com/office/powerpoint/2010/main" val="4206976745"/>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5" y="798945"/>
            <a:ext cx="8853286" cy="4046324"/>
          </a:xfrm>
        </p:spPr>
        <p:txBody>
          <a:bodyPr>
            <a:normAutofit/>
          </a:bodyPr>
          <a:lstStyle/>
          <a:p>
            <a:r>
              <a:rPr lang="en-US" dirty="0"/>
              <a:t>Tracks individual conversations.</a:t>
            </a:r>
          </a:p>
          <a:p>
            <a:r>
              <a:rPr lang="en-US" dirty="0"/>
              <a:t>Moves data between applications on network devices.</a:t>
            </a:r>
          </a:p>
          <a:p>
            <a:r>
              <a:rPr lang="en-US" dirty="0"/>
              <a:t>Segments data and reassembles segments.</a:t>
            </a:r>
          </a:p>
          <a:p>
            <a:r>
              <a:rPr lang="en-US" dirty="0"/>
              <a:t>Identifies applications using a port number.</a:t>
            </a:r>
          </a:p>
        </p:txBody>
      </p:sp>
      <p:sp>
        <p:nvSpPr>
          <p:cNvPr id="10242" name="Title 1"/>
          <p:cNvSpPr>
            <a:spLocks noGrp="1"/>
          </p:cNvSpPr>
          <p:nvPr>
            <p:ph type="title"/>
          </p:nvPr>
        </p:nvSpPr>
        <p:spPr/>
        <p:txBody>
          <a:bodyPr/>
          <a:lstStyle/>
          <a:p>
            <a:r>
              <a:rPr lang="en-US" altLang="en-US" sz="1600" dirty="0"/>
              <a:t>Transport Layer Characteristics</a:t>
            </a:r>
            <a:br>
              <a:rPr lang="en-US" altLang="en-US" sz="1600" dirty="0"/>
            </a:br>
            <a:r>
              <a:rPr lang="en-CA" altLang="en-US" dirty="0"/>
              <a:t>Transport Layer Protocol Role in Network Communication</a:t>
            </a:r>
            <a:endParaRPr lang="en-CA" altLang="en-US" sz="1800" dirty="0">
              <a:solidFill>
                <a:srgbClr val="FF0000"/>
              </a:solidFill>
            </a:endParaRPr>
          </a:p>
        </p:txBody>
      </p:sp>
      <p:pic>
        <p:nvPicPr>
          <p:cNvPr id="2" name="Picture 1"/>
          <p:cNvPicPr>
            <a:picLocks noChangeAspect="1"/>
          </p:cNvPicPr>
          <p:nvPr/>
        </p:nvPicPr>
        <p:blipFill>
          <a:blip r:embed="rId3"/>
          <a:stretch>
            <a:fillRect/>
          </a:stretch>
        </p:blipFill>
        <p:spPr>
          <a:xfrm>
            <a:off x="332826" y="2261937"/>
            <a:ext cx="5304069" cy="2417845"/>
          </a:xfrm>
          <a:prstGeom prst="rect">
            <a:avLst/>
          </a:prstGeom>
        </p:spPr>
      </p:pic>
      <p:pic>
        <p:nvPicPr>
          <p:cNvPr id="4" name="Picture 3"/>
          <p:cNvPicPr>
            <a:picLocks noChangeAspect="1"/>
          </p:cNvPicPr>
          <p:nvPr/>
        </p:nvPicPr>
        <p:blipFill>
          <a:blip r:embed="rId4"/>
          <a:stretch>
            <a:fillRect/>
          </a:stretch>
        </p:blipFill>
        <p:spPr>
          <a:xfrm>
            <a:off x="5594717" y="1074744"/>
            <a:ext cx="3495658" cy="2669483"/>
          </a:xfrm>
          <a:prstGeom prst="rect">
            <a:avLst/>
          </a:prstGeom>
        </p:spPr>
      </p:pic>
    </p:spTree>
    <p:extLst>
      <p:ext uri="{BB962C8B-B14F-4D97-AF65-F5344CB8AC3E}">
        <p14:creationId xmlns:p14="http://schemas.microsoft.com/office/powerpoint/2010/main" val="124412290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5" y="798945"/>
            <a:ext cx="3831169" cy="4046324"/>
          </a:xfrm>
        </p:spPr>
        <p:txBody>
          <a:bodyPr>
            <a:normAutofit/>
          </a:bodyPr>
          <a:lstStyle/>
          <a:p>
            <a:r>
              <a:rPr lang="en-US" dirty="0"/>
              <a:t>Segmenting the data into smaller chunks enables many different communications, from many different users, to be interleaved (multiplexed) on the same network.</a:t>
            </a:r>
          </a:p>
          <a:p>
            <a:r>
              <a:rPr lang="en-US" dirty="0"/>
              <a:t>The transport layer is also responsible for managing reliability requirements of a conversation.</a:t>
            </a:r>
          </a:p>
          <a:p>
            <a:r>
              <a:rPr lang="en-US" dirty="0"/>
              <a:t>TCP/IP provides two transport layer protocols:</a:t>
            </a:r>
          </a:p>
          <a:p>
            <a:pPr lvl="1"/>
            <a:r>
              <a:rPr lang="en-US" b="1" dirty="0"/>
              <a:t>Transmission Control Protocol (TCP)</a:t>
            </a:r>
          </a:p>
          <a:p>
            <a:pPr lvl="1"/>
            <a:r>
              <a:rPr lang="en-US" b="1" dirty="0"/>
              <a:t>User Datagram Protocol (UDP)</a:t>
            </a:r>
          </a:p>
        </p:txBody>
      </p:sp>
      <p:sp>
        <p:nvSpPr>
          <p:cNvPr id="10242" name="Title 1"/>
          <p:cNvSpPr>
            <a:spLocks noGrp="1"/>
          </p:cNvSpPr>
          <p:nvPr>
            <p:ph type="title"/>
          </p:nvPr>
        </p:nvSpPr>
        <p:spPr/>
        <p:txBody>
          <a:bodyPr/>
          <a:lstStyle/>
          <a:p>
            <a:r>
              <a:rPr lang="en-US" altLang="en-US" sz="1600" dirty="0"/>
              <a:t>Transport Layer Characteristics</a:t>
            </a:r>
            <a:br>
              <a:rPr lang="en-US" altLang="en-US" sz="1600" dirty="0"/>
            </a:br>
            <a:r>
              <a:rPr lang="en-CA" altLang="en-US" dirty="0"/>
              <a:t>Transport Layer Mechanisms</a:t>
            </a:r>
            <a:endParaRPr lang="en-CA" altLang="en-US" sz="1800" dirty="0">
              <a:solidFill>
                <a:srgbClr val="FF0000"/>
              </a:solidFill>
            </a:endParaRPr>
          </a:p>
        </p:txBody>
      </p:sp>
      <p:pic>
        <p:nvPicPr>
          <p:cNvPr id="2" name="Picture 1"/>
          <p:cNvPicPr>
            <a:picLocks noChangeAspect="1"/>
          </p:cNvPicPr>
          <p:nvPr/>
        </p:nvPicPr>
        <p:blipFill>
          <a:blip r:embed="rId3"/>
          <a:stretch>
            <a:fillRect/>
          </a:stretch>
        </p:blipFill>
        <p:spPr>
          <a:xfrm>
            <a:off x="4151797" y="798944"/>
            <a:ext cx="4314471" cy="3538487"/>
          </a:xfrm>
          <a:prstGeom prst="rect">
            <a:avLst/>
          </a:prstGeom>
        </p:spPr>
      </p:pic>
    </p:spTree>
    <p:extLst>
      <p:ext uri="{BB962C8B-B14F-4D97-AF65-F5344CB8AC3E}">
        <p14:creationId xmlns:p14="http://schemas.microsoft.com/office/powerpoint/2010/main" val="3379946056"/>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683" name="Group 3">
            <a:extLst>
              <a:ext uri="{FF2B5EF4-FFF2-40B4-BE49-F238E27FC236}">
                <a16:creationId xmlns:a16="http://schemas.microsoft.com/office/drawing/2014/main" id="{ADD394DB-7E6C-40C0-B749-5B0FD683A9D0}"/>
              </a:ext>
            </a:extLst>
          </p:cNvPr>
          <p:cNvGraphicFramePr>
            <a:graphicFrameLocks noGrp="1"/>
          </p:cNvGraphicFramePr>
          <p:nvPr>
            <p:ph idx="1"/>
            <p:extLst>
              <p:ext uri="{D42A27DB-BD31-4B8C-83A1-F6EECF244321}">
                <p14:modId xmlns:p14="http://schemas.microsoft.com/office/powerpoint/2010/main" val="3618447961"/>
              </p:ext>
            </p:extLst>
          </p:nvPr>
        </p:nvGraphicFramePr>
        <p:xfrm>
          <a:off x="1269360" y="932260"/>
          <a:ext cx="6172200" cy="3702886"/>
        </p:xfrm>
        <a:graphic>
          <a:graphicData uri="http://schemas.openxmlformats.org/drawingml/2006/table">
            <a:tbl>
              <a:tblPr/>
              <a:tblGrid>
                <a:gridCol w="2001441">
                  <a:extLst>
                    <a:ext uri="{9D8B030D-6E8A-4147-A177-3AD203B41FA5}">
                      <a16:colId xmlns:a16="http://schemas.microsoft.com/office/drawing/2014/main" val="20000"/>
                    </a:ext>
                  </a:extLst>
                </a:gridCol>
                <a:gridCol w="1876425">
                  <a:extLst>
                    <a:ext uri="{9D8B030D-6E8A-4147-A177-3AD203B41FA5}">
                      <a16:colId xmlns:a16="http://schemas.microsoft.com/office/drawing/2014/main" val="20001"/>
                    </a:ext>
                  </a:extLst>
                </a:gridCol>
                <a:gridCol w="2294334">
                  <a:extLst>
                    <a:ext uri="{9D8B030D-6E8A-4147-A177-3AD203B41FA5}">
                      <a16:colId xmlns:a16="http://schemas.microsoft.com/office/drawing/2014/main" val="20002"/>
                    </a:ext>
                  </a:extLst>
                </a:gridCol>
              </a:tblGrid>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pitchFamily="34" charset="0"/>
                          <a:ea typeface="Times New Roman" pitchFamily="18" charset="0"/>
                          <a:cs typeface="Cisco-Bold" charset="0"/>
                        </a:rPr>
                        <a:t>Port Number</a:t>
                      </a:r>
                      <a:endParaRPr kumimoji="0" lang="en-US" sz="1200" b="0" i="0" u="none" strike="noStrike" cap="none" normalizeH="0" baseline="0" dirty="0">
                        <a:ln>
                          <a:noFill/>
                        </a:ln>
                        <a:solidFill>
                          <a:schemeClr val="tx1"/>
                        </a:solidFill>
                        <a:effectLst/>
                        <a:latin typeface="Arial" pitchFamily="34" charset="0"/>
                        <a:ea typeface="MS PGothic" pitchFamily="34" charset="-128"/>
                        <a:cs typeface="Cisco-Bold"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pitchFamily="34" charset="0"/>
                          <a:ea typeface="Times New Roman" pitchFamily="18" charset="0"/>
                          <a:cs typeface="Cisco-Bold" charset="0"/>
                        </a:rPr>
                        <a:t>Protocol</a:t>
                      </a:r>
                      <a:endParaRPr kumimoji="0" lang="en-US" sz="1200" b="0" i="0" u="none" strike="noStrike" cap="none" normalizeH="0" baseline="0" dirty="0">
                        <a:ln>
                          <a:noFill/>
                        </a:ln>
                        <a:solidFill>
                          <a:schemeClr val="tx1"/>
                        </a:solidFill>
                        <a:effectLst/>
                        <a:latin typeface="Arial" pitchFamily="34" charset="0"/>
                        <a:ea typeface="MS PGothic" pitchFamily="34" charset="-128"/>
                        <a:cs typeface="Cisco-Bold"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pitchFamily="34" charset="0"/>
                          <a:ea typeface="Times New Roman" pitchFamily="18" charset="0"/>
                          <a:cs typeface="Cisco-Bold" charset="0"/>
                        </a:rPr>
                        <a:t>Application</a:t>
                      </a:r>
                      <a:endParaRPr kumimoji="0" lang="en-US" sz="1200" b="0" i="0" u="none" strike="noStrike" cap="none" normalizeH="0" baseline="0" dirty="0">
                        <a:ln>
                          <a:noFill/>
                        </a:ln>
                        <a:solidFill>
                          <a:schemeClr val="tx1"/>
                        </a:solidFill>
                        <a:effectLst/>
                        <a:latin typeface="Arial" pitchFamily="34" charset="0"/>
                        <a:ea typeface="MS PGothic" pitchFamily="34" charset="-128"/>
                        <a:cs typeface="Cisco-Bold"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20</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TCP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FTP data</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21</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TCP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FTP control</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22</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TCP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SSH</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23</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TCP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Telnet</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25</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TCP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SMTP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53</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UDP,TCP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DNS</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67,68</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UDP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DHCP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69</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UDP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TFTP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80</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TCP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HTTP(WWW)</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110</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TCP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POP3</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161</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UDP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SNMP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5142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443</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TCP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SSL</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3430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16,384–32,767</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UDP</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Times-Roman" charset="0"/>
                        </a:rPr>
                        <a:t>RTP-based Voice(VoIP) and Video</a:t>
                      </a:r>
                      <a:endParaRPr kumimoji="0" lang="en-US" sz="1200" b="0" i="0" u="none" strike="noStrike" cap="none" normalizeH="0" baseline="0" dirty="0">
                        <a:ln>
                          <a:noFill/>
                        </a:ln>
                        <a:solidFill>
                          <a:schemeClr val="tx1"/>
                        </a:solidFill>
                        <a:effectLst/>
                        <a:latin typeface="Arial" pitchFamily="34" charset="0"/>
                        <a:ea typeface="MS PGothic" pitchFamily="34" charset="-128"/>
                        <a:cs typeface="Times-Roman" charset="0"/>
                      </a:endParaRPr>
                    </a:p>
                  </a:txBody>
                  <a:tcPr marL="68580" marR="68580" marT="34274" marB="342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9520" name="Rectangle 2">
            <a:extLst>
              <a:ext uri="{FF2B5EF4-FFF2-40B4-BE49-F238E27FC236}">
                <a16:creationId xmlns:a16="http://schemas.microsoft.com/office/drawing/2014/main" id="{14BFD694-5F77-4590-A42A-A76867405E94}"/>
              </a:ext>
            </a:extLst>
          </p:cNvPr>
          <p:cNvSpPr>
            <a:spLocks noGrp="1" noChangeArrowheads="1"/>
          </p:cNvSpPr>
          <p:nvPr>
            <p:ph type="title"/>
          </p:nvPr>
        </p:nvSpPr>
        <p:spPr/>
        <p:txBody>
          <a:bodyPr/>
          <a:lstStyle/>
          <a:p>
            <a:r>
              <a:rPr lang="en-US" altLang="en-US"/>
              <a:t>TCP/IP Applications</a:t>
            </a:r>
          </a:p>
        </p:txBody>
      </p:sp>
      <p:sp>
        <p:nvSpPr>
          <p:cNvPr id="19521" name="Slide Number Placeholder 1">
            <a:extLst>
              <a:ext uri="{FF2B5EF4-FFF2-40B4-BE49-F238E27FC236}">
                <a16:creationId xmlns:a16="http://schemas.microsoft.com/office/drawing/2014/main" id="{408AA7D9-C917-4379-BF35-D3D8DF3073B8}"/>
              </a:ext>
            </a:extLst>
          </p:cNvPr>
          <p:cNvSpPr>
            <a:spLocks noGrp="1" noChangeArrowheads="1"/>
          </p:cNvSpPr>
          <p:nvPr>
            <p:ph type="sldNum" sz="quarter" idx="10"/>
          </p:nvPr>
        </p:nvSpPr>
        <p:spPr bwMode="auto">
          <a:xfrm>
            <a:off x="6921500" y="64928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1" fontAlgn="base" hangingPunct="1">
              <a:spcBef>
                <a:spcPct val="0"/>
              </a:spcBef>
              <a:spcAft>
                <a:spcPct val="0"/>
              </a:spcAft>
              <a:defRPr sz="1200" kern="1200">
                <a:solidFill>
                  <a:srgbClr val="898989"/>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a:spcBef>
                <a:spcPct val="0"/>
              </a:spcBef>
              <a:buFontTx/>
              <a:buNone/>
            </a:pPr>
            <a:r>
              <a:rPr lang="en-US" altLang="en-US"/>
              <a:t>CCENT 5-</a:t>
            </a:r>
            <a:fld id="{BC01C59F-7A2A-49E5-A628-CD7678EFF3D6}" type="slidenum">
              <a:rPr lang="en-US" altLang="en-US" smtClean="0"/>
              <a:pPr>
                <a:defRPr/>
              </a:pPr>
              <a:t>59</a:t>
            </a:fld>
            <a:endParaRPr lang="en-US" altLang="en-US" sz="900">
              <a:solidFill>
                <a:srgbClr val="898989"/>
              </a:solidFill>
              <a:latin typeface="Times New Roman" panose="02020603050405020304" pitchFamily="18" charset="0"/>
            </a:endParaRPr>
          </a:p>
        </p:txBody>
      </p:sp>
      <p:pic>
        <p:nvPicPr>
          <p:cNvPr id="19522" name="Picture 4">
            <a:extLst>
              <a:ext uri="{FF2B5EF4-FFF2-40B4-BE49-F238E27FC236}">
                <a16:creationId xmlns:a16="http://schemas.microsoft.com/office/drawing/2014/main" id="{BB5A7ABB-266A-4922-B2C9-46A3A3AF87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65069" y="460772"/>
            <a:ext cx="654844"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dirty="0"/>
              <a:t>A Typical Session: Gamer</a:t>
            </a:r>
          </a:p>
          <a:p>
            <a:pPr lvl="1"/>
            <a:r>
              <a:rPr lang="en-US" dirty="0"/>
              <a:t>Determine the origin of the traffic enter the network.</a:t>
            </a:r>
          </a:p>
          <a:p>
            <a:pPr lvl="1"/>
            <a:r>
              <a:rPr lang="en-US" dirty="0"/>
              <a:t>Michelle’s network, like many home networks, connects to an ISP using a router and modem. These devices allow Michelle’s home network to connect to a cable TV network that belongs to Michelle’s ISP. The cable wires for Michelle’s neighborhood all connect to a central point on a telephone pole and then connect to a fiber-optic network. This fiber-optic network connects many neighborhoods that are served by Michelle’s ISP.</a:t>
            </a:r>
          </a:p>
        </p:txBody>
      </p:sp>
      <p:sp>
        <p:nvSpPr>
          <p:cNvPr id="8194" name="Rectangle 2"/>
          <p:cNvSpPr>
            <a:spLocks noGrp="1" noChangeArrowheads="1"/>
          </p:cNvSpPr>
          <p:nvPr>
            <p:ph type="title"/>
          </p:nvPr>
        </p:nvSpPr>
        <p:spPr/>
        <p:txBody>
          <a:bodyPr/>
          <a:lstStyle/>
          <a:p>
            <a:r>
              <a:rPr lang="en-US" altLang="en-US" sz="1600" dirty="0"/>
              <a:t>Network Communications Process</a:t>
            </a:r>
            <a:br>
              <a:rPr lang="en-US" altLang="en-US" dirty="0"/>
            </a:br>
            <a:r>
              <a:rPr lang="en-US" altLang="en-US" dirty="0"/>
              <a:t>A Typical Session: Gamer</a:t>
            </a:r>
          </a:p>
        </p:txBody>
      </p:sp>
      <p:pic>
        <p:nvPicPr>
          <p:cNvPr id="2" name="Picture 1"/>
          <p:cNvPicPr>
            <a:picLocks noChangeAspect="1"/>
          </p:cNvPicPr>
          <p:nvPr/>
        </p:nvPicPr>
        <p:blipFill>
          <a:blip r:embed="rId3"/>
          <a:stretch>
            <a:fillRect/>
          </a:stretch>
        </p:blipFill>
        <p:spPr>
          <a:xfrm>
            <a:off x="2850425" y="2415564"/>
            <a:ext cx="3085575" cy="2173854"/>
          </a:xfrm>
          <a:prstGeom prst="rect">
            <a:avLst/>
          </a:prstGeom>
        </p:spPr>
      </p:pic>
    </p:spTree>
    <p:extLst>
      <p:ext uri="{BB962C8B-B14F-4D97-AF65-F5344CB8AC3E}">
        <p14:creationId xmlns:p14="http://schemas.microsoft.com/office/powerpoint/2010/main" val="2841176854"/>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98945"/>
            <a:ext cx="3580912" cy="4046324"/>
          </a:xfrm>
        </p:spPr>
        <p:txBody>
          <a:bodyPr>
            <a:normAutofit/>
          </a:bodyPr>
          <a:lstStyle/>
          <a:p>
            <a:r>
              <a:rPr lang="en-US" dirty="0"/>
              <a:t>TCP and UDP manage these multiple simultaneous conversations by using header fields that can uniquely identify these applications. These unique identifiers are the port numbers:</a:t>
            </a:r>
          </a:p>
          <a:p>
            <a:pPr lvl="1"/>
            <a:r>
              <a:rPr lang="en-US" dirty="0"/>
              <a:t>The </a:t>
            </a:r>
            <a:r>
              <a:rPr lang="en-US" b="1" dirty="0"/>
              <a:t>source port number </a:t>
            </a:r>
            <a:r>
              <a:rPr lang="en-US" dirty="0"/>
              <a:t>is associated with the originating application on the local host. </a:t>
            </a:r>
          </a:p>
          <a:p>
            <a:pPr lvl="1"/>
            <a:r>
              <a:rPr lang="en-US" dirty="0"/>
              <a:t>The </a:t>
            </a:r>
            <a:r>
              <a:rPr lang="en-US" b="1" dirty="0"/>
              <a:t>destination port number </a:t>
            </a:r>
            <a:r>
              <a:rPr lang="en-US" dirty="0"/>
              <a:t>is associated with the destination application on the remote host.</a:t>
            </a:r>
          </a:p>
        </p:txBody>
      </p:sp>
      <p:sp>
        <p:nvSpPr>
          <p:cNvPr id="10242" name="Title 1"/>
          <p:cNvSpPr>
            <a:spLocks noGrp="1"/>
          </p:cNvSpPr>
          <p:nvPr>
            <p:ph type="title"/>
          </p:nvPr>
        </p:nvSpPr>
        <p:spPr/>
        <p:txBody>
          <a:bodyPr/>
          <a:lstStyle/>
          <a:p>
            <a:r>
              <a:rPr lang="en-US" altLang="en-US" sz="1600" dirty="0"/>
              <a:t>Transport Layer Characteristics</a:t>
            </a:r>
            <a:br>
              <a:rPr lang="en-US" altLang="en-US" sz="1600" dirty="0"/>
            </a:br>
            <a:r>
              <a:rPr lang="en-CA" altLang="en-US" dirty="0"/>
              <a:t>TCP Local and Remote Ports</a:t>
            </a:r>
            <a:endParaRPr lang="en-CA" altLang="en-US" sz="1800" dirty="0">
              <a:solidFill>
                <a:srgbClr val="FF0000"/>
              </a:solidFill>
            </a:endParaRPr>
          </a:p>
        </p:txBody>
      </p:sp>
      <p:pic>
        <p:nvPicPr>
          <p:cNvPr id="4" name="Picture 3"/>
          <p:cNvPicPr>
            <a:picLocks noChangeAspect="1"/>
          </p:cNvPicPr>
          <p:nvPr/>
        </p:nvPicPr>
        <p:blipFill>
          <a:blip r:embed="rId3"/>
          <a:stretch>
            <a:fillRect/>
          </a:stretch>
        </p:blipFill>
        <p:spPr>
          <a:xfrm>
            <a:off x="3724978" y="798944"/>
            <a:ext cx="4922856" cy="3578400"/>
          </a:xfrm>
          <a:prstGeom prst="rect">
            <a:avLst/>
          </a:prstGeom>
        </p:spPr>
      </p:pic>
    </p:spTree>
    <p:extLst>
      <p:ext uri="{BB962C8B-B14F-4D97-AF65-F5344CB8AC3E}">
        <p14:creationId xmlns:p14="http://schemas.microsoft.com/office/powerpoint/2010/main" val="6121169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798945"/>
            <a:ext cx="3580912" cy="4046324"/>
          </a:xfrm>
        </p:spPr>
        <p:txBody>
          <a:bodyPr>
            <a:normAutofit/>
          </a:bodyPr>
          <a:lstStyle/>
          <a:p>
            <a:r>
              <a:rPr lang="en-US" dirty="0"/>
              <a:t>The combination of the source IP address and source port number, or the destination IP address and destination port number is known as a </a:t>
            </a:r>
            <a:r>
              <a:rPr lang="en-US" b="1" dirty="0"/>
              <a:t>socket</a:t>
            </a:r>
            <a:r>
              <a:rPr lang="en-US" dirty="0"/>
              <a:t>.</a:t>
            </a:r>
          </a:p>
          <a:p>
            <a:r>
              <a:rPr lang="en-US" dirty="0"/>
              <a:t>The socket is used to identify the server and service being requested by the client.</a:t>
            </a:r>
          </a:p>
          <a:p>
            <a:r>
              <a:rPr lang="en-US" dirty="0"/>
              <a:t>Sockets enable multiple processes, running on a client, to distinguish themselves from each other, and multiple connections to a server process to be distinguished from each other.</a:t>
            </a:r>
          </a:p>
        </p:txBody>
      </p:sp>
      <p:sp>
        <p:nvSpPr>
          <p:cNvPr id="10242" name="Title 1"/>
          <p:cNvSpPr>
            <a:spLocks noGrp="1"/>
          </p:cNvSpPr>
          <p:nvPr>
            <p:ph type="title"/>
          </p:nvPr>
        </p:nvSpPr>
        <p:spPr/>
        <p:txBody>
          <a:bodyPr/>
          <a:lstStyle/>
          <a:p>
            <a:r>
              <a:rPr lang="en-US" altLang="en-US" sz="1600" dirty="0"/>
              <a:t>Transport Layer Characteristics</a:t>
            </a:r>
            <a:br>
              <a:rPr lang="en-US" altLang="en-US" sz="1600" dirty="0"/>
            </a:br>
            <a:r>
              <a:rPr lang="en-CA" altLang="en-US" dirty="0"/>
              <a:t>Socket Pairs</a:t>
            </a:r>
            <a:endParaRPr lang="en-CA" altLang="en-US" sz="1800" dirty="0">
              <a:solidFill>
                <a:srgbClr val="FF0000"/>
              </a:solidFill>
            </a:endParaRPr>
          </a:p>
        </p:txBody>
      </p:sp>
      <p:pic>
        <p:nvPicPr>
          <p:cNvPr id="2" name="Picture 1"/>
          <p:cNvPicPr>
            <a:picLocks noChangeAspect="1"/>
          </p:cNvPicPr>
          <p:nvPr/>
        </p:nvPicPr>
        <p:blipFill>
          <a:blip r:embed="rId3"/>
          <a:stretch>
            <a:fillRect/>
          </a:stretch>
        </p:blipFill>
        <p:spPr>
          <a:xfrm>
            <a:off x="3724978" y="781600"/>
            <a:ext cx="4225489" cy="3825509"/>
          </a:xfrm>
          <a:prstGeom prst="rect">
            <a:avLst/>
          </a:prstGeom>
        </p:spPr>
      </p:pic>
    </p:spTree>
    <p:extLst>
      <p:ext uri="{BB962C8B-B14F-4D97-AF65-F5344CB8AC3E}">
        <p14:creationId xmlns:p14="http://schemas.microsoft.com/office/powerpoint/2010/main" val="349833499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Transport Layer Characteristics</a:t>
            </a:r>
            <a:br>
              <a:rPr lang="en-US" altLang="en-US" sz="1600" dirty="0"/>
            </a:br>
            <a:r>
              <a:rPr lang="en-CA" altLang="en-US" dirty="0"/>
              <a:t>TCP versus UDP</a:t>
            </a:r>
            <a:endParaRPr lang="en-CA" altLang="en-US" sz="1800" dirty="0">
              <a:solidFill>
                <a:srgbClr val="FF0000"/>
              </a:solidFill>
            </a:endParaRPr>
          </a:p>
        </p:txBody>
      </p:sp>
      <p:sp>
        <p:nvSpPr>
          <p:cNvPr id="3" name="Content Placeholder 2"/>
          <p:cNvSpPr>
            <a:spLocks noGrp="1"/>
          </p:cNvSpPr>
          <p:nvPr>
            <p:ph idx="1"/>
          </p:nvPr>
        </p:nvSpPr>
        <p:spPr>
          <a:xfrm>
            <a:off x="144065" y="798945"/>
            <a:ext cx="4140214" cy="4046324"/>
          </a:xfrm>
        </p:spPr>
        <p:txBody>
          <a:bodyPr>
            <a:normAutofit/>
          </a:bodyPr>
          <a:lstStyle/>
          <a:p>
            <a:r>
              <a:rPr lang="en-US" sz="2000" dirty="0"/>
              <a:t>TCP</a:t>
            </a:r>
          </a:p>
          <a:p>
            <a:pPr lvl="1"/>
            <a:r>
              <a:rPr lang="en-US" sz="1600" dirty="0"/>
              <a:t>Used for majority of the major TCP/IP protocols.</a:t>
            </a:r>
          </a:p>
          <a:p>
            <a:pPr lvl="1"/>
            <a:r>
              <a:rPr lang="en-US" sz="1600" dirty="0"/>
              <a:t>Reliable, acknowledges data, resends lost data, delivers data in sequenced order.</a:t>
            </a:r>
          </a:p>
          <a:p>
            <a:pPr lvl="3"/>
            <a:r>
              <a:rPr lang="en-US" sz="1300" dirty="0"/>
              <a:t>Examples: email, HTTP</a:t>
            </a:r>
          </a:p>
          <a:p>
            <a:r>
              <a:rPr lang="en-US" sz="2000" dirty="0"/>
              <a:t>UDP</a:t>
            </a:r>
          </a:p>
          <a:p>
            <a:pPr lvl="1"/>
            <a:r>
              <a:rPr lang="en-US" sz="1600" dirty="0"/>
              <a:t>Fast, low overhead, does not require acknowledgments, does not resend lost data, delivers data as it arrives.</a:t>
            </a:r>
          </a:p>
          <a:p>
            <a:pPr lvl="3"/>
            <a:r>
              <a:rPr lang="en-US" sz="1300" dirty="0"/>
              <a:t>Examples: VoIP, streaming live videos</a:t>
            </a:r>
          </a:p>
        </p:txBody>
      </p:sp>
      <p:pic>
        <p:nvPicPr>
          <p:cNvPr id="2" name="Picture 1"/>
          <p:cNvPicPr>
            <a:picLocks noChangeAspect="1"/>
          </p:cNvPicPr>
          <p:nvPr/>
        </p:nvPicPr>
        <p:blipFill>
          <a:blip r:embed="rId3"/>
          <a:stretch>
            <a:fillRect/>
          </a:stretch>
        </p:blipFill>
        <p:spPr>
          <a:xfrm>
            <a:off x="4381594" y="626186"/>
            <a:ext cx="4817587" cy="4219083"/>
          </a:xfrm>
          <a:prstGeom prst="rect">
            <a:avLst/>
          </a:prstGeom>
        </p:spPr>
      </p:pic>
    </p:spTree>
    <p:extLst>
      <p:ext uri="{BB962C8B-B14F-4D97-AF65-F5344CB8AC3E}">
        <p14:creationId xmlns:p14="http://schemas.microsoft.com/office/powerpoint/2010/main" val="830128460"/>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Transport Layer Characteristics</a:t>
            </a:r>
            <a:br>
              <a:rPr lang="en-US" altLang="en-US" sz="1600" dirty="0"/>
            </a:br>
            <a:r>
              <a:rPr lang="en-CA" altLang="en-US" dirty="0"/>
              <a:t>TCP and UDP Headers</a:t>
            </a:r>
            <a:endParaRPr lang="en-CA" altLang="en-US" sz="1800" dirty="0">
              <a:solidFill>
                <a:srgbClr val="FF0000"/>
              </a:solidFill>
            </a:endParaRPr>
          </a:p>
        </p:txBody>
      </p:sp>
      <p:sp>
        <p:nvSpPr>
          <p:cNvPr id="3" name="Content Placeholder 2"/>
          <p:cNvSpPr>
            <a:spLocks noGrp="1"/>
          </p:cNvSpPr>
          <p:nvPr>
            <p:ph idx="1"/>
          </p:nvPr>
        </p:nvSpPr>
        <p:spPr>
          <a:xfrm>
            <a:off x="144065" y="798945"/>
            <a:ext cx="5195190" cy="4046324"/>
          </a:xfrm>
        </p:spPr>
        <p:txBody>
          <a:bodyPr>
            <a:normAutofit lnSpcReduction="10000"/>
          </a:bodyPr>
          <a:lstStyle/>
          <a:p>
            <a:r>
              <a:rPr lang="en-US" sz="2000" dirty="0"/>
              <a:t>TCP</a:t>
            </a:r>
          </a:p>
          <a:p>
            <a:pPr lvl="1"/>
            <a:r>
              <a:rPr lang="en-US" dirty="0"/>
              <a:t>TCP is a stateful protocol. A stateful protocol is a protocol that keeps track of the state of the communication session. </a:t>
            </a:r>
          </a:p>
          <a:p>
            <a:pPr lvl="1"/>
            <a:r>
              <a:rPr lang="en-US" dirty="0"/>
              <a:t>To track the state of a session, TCP records which information it has sent and which information has been acknowledged. </a:t>
            </a:r>
          </a:p>
          <a:p>
            <a:pPr lvl="1"/>
            <a:r>
              <a:rPr lang="en-US" dirty="0"/>
              <a:t>The stateful session begins with the session establishment and ends when closed with the session termination.</a:t>
            </a:r>
          </a:p>
          <a:p>
            <a:r>
              <a:rPr lang="en-US" sz="2100" dirty="0"/>
              <a:t>UDP</a:t>
            </a:r>
          </a:p>
          <a:p>
            <a:pPr lvl="1"/>
            <a:r>
              <a:rPr lang="en-US" dirty="0"/>
              <a:t>UDP is a stateless protocol, meaning neither the client, nor the server, is obligated to keep track of the state of the communication session. </a:t>
            </a:r>
          </a:p>
          <a:p>
            <a:pPr lvl="1"/>
            <a:r>
              <a:rPr lang="en-US" dirty="0"/>
              <a:t>If reliability is required when using UDP as the transport protocol, it must be handled by the application.</a:t>
            </a:r>
            <a:endParaRPr lang="en-US" sz="1600" dirty="0"/>
          </a:p>
        </p:txBody>
      </p:sp>
      <p:pic>
        <p:nvPicPr>
          <p:cNvPr id="5" name="Picture 4">
            <a:extLst>
              <a:ext uri="{FF2B5EF4-FFF2-40B4-BE49-F238E27FC236}">
                <a16:creationId xmlns:a16="http://schemas.microsoft.com/office/drawing/2014/main" id="{E266D2BD-8E75-40F3-BC62-4172D863ADEF}"/>
              </a:ext>
            </a:extLst>
          </p:cNvPr>
          <p:cNvPicPr>
            <a:picLocks noChangeAspect="1"/>
          </p:cNvPicPr>
          <p:nvPr/>
        </p:nvPicPr>
        <p:blipFill>
          <a:blip r:embed="rId3"/>
          <a:stretch>
            <a:fillRect/>
          </a:stretch>
        </p:blipFill>
        <p:spPr>
          <a:xfrm>
            <a:off x="5178973" y="3403020"/>
            <a:ext cx="3909848" cy="1305037"/>
          </a:xfrm>
          <a:prstGeom prst="rect">
            <a:avLst/>
          </a:prstGeom>
        </p:spPr>
      </p:pic>
      <p:sp>
        <p:nvSpPr>
          <p:cNvPr id="8" name="TextBox 7">
            <a:extLst>
              <a:ext uri="{FF2B5EF4-FFF2-40B4-BE49-F238E27FC236}">
                <a16:creationId xmlns:a16="http://schemas.microsoft.com/office/drawing/2014/main" id="{DB6F922D-E6DE-4ACC-913A-5185F145C704}"/>
              </a:ext>
            </a:extLst>
          </p:cNvPr>
          <p:cNvSpPr txBox="1"/>
          <p:nvPr/>
        </p:nvSpPr>
        <p:spPr>
          <a:xfrm>
            <a:off x="6300952" y="3096531"/>
            <a:ext cx="1881352" cy="338554"/>
          </a:xfrm>
          <a:prstGeom prst="rect">
            <a:avLst/>
          </a:prstGeom>
          <a:noFill/>
        </p:spPr>
        <p:txBody>
          <a:bodyPr wrap="square" rtlCol="0">
            <a:spAutoFit/>
          </a:bodyPr>
          <a:lstStyle/>
          <a:p>
            <a:r>
              <a:rPr lang="en-US" sz="1600" dirty="0">
                <a:solidFill>
                  <a:srgbClr val="000000"/>
                </a:solidFill>
              </a:rPr>
              <a:t>UDP Datagram</a:t>
            </a:r>
          </a:p>
        </p:txBody>
      </p:sp>
      <p:pic>
        <p:nvPicPr>
          <p:cNvPr id="9" name="Picture 8">
            <a:extLst>
              <a:ext uri="{FF2B5EF4-FFF2-40B4-BE49-F238E27FC236}">
                <a16:creationId xmlns:a16="http://schemas.microsoft.com/office/drawing/2014/main" id="{EC606EC2-5AA5-4433-A89A-222663E77AFB}"/>
              </a:ext>
            </a:extLst>
          </p:cNvPr>
          <p:cNvPicPr>
            <a:picLocks noChangeAspect="1"/>
          </p:cNvPicPr>
          <p:nvPr/>
        </p:nvPicPr>
        <p:blipFill>
          <a:blip r:embed="rId4"/>
          <a:stretch>
            <a:fillRect/>
          </a:stretch>
        </p:blipFill>
        <p:spPr>
          <a:xfrm>
            <a:off x="5251018" y="728039"/>
            <a:ext cx="3863571" cy="2368492"/>
          </a:xfrm>
          <a:prstGeom prst="rect">
            <a:avLst/>
          </a:prstGeom>
        </p:spPr>
      </p:pic>
      <p:sp>
        <p:nvSpPr>
          <p:cNvPr id="11" name="TextBox 10">
            <a:extLst>
              <a:ext uri="{FF2B5EF4-FFF2-40B4-BE49-F238E27FC236}">
                <a16:creationId xmlns:a16="http://schemas.microsoft.com/office/drawing/2014/main" id="{BE49153D-3193-4201-B9CD-F17BB9A2480A}"/>
              </a:ext>
            </a:extLst>
          </p:cNvPr>
          <p:cNvSpPr txBox="1"/>
          <p:nvPr/>
        </p:nvSpPr>
        <p:spPr>
          <a:xfrm>
            <a:off x="6300952" y="405518"/>
            <a:ext cx="1881352" cy="338554"/>
          </a:xfrm>
          <a:prstGeom prst="rect">
            <a:avLst/>
          </a:prstGeom>
          <a:noFill/>
        </p:spPr>
        <p:txBody>
          <a:bodyPr wrap="square" rtlCol="0">
            <a:spAutoFit/>
          </a:bodyPr>
          <a:lstStyle/>
          <a:p>
            <a:r>
              <a:rPr lang="en-US" sz="1600" dirty="0">
                <a:solidFill>
                  <a:srgbClr val="000000"/>
                </a:solidFill>
              </a:rPr>
              <a:t>TCP Segment</a:t>
            </a:r>
          </a:p>
        </p:txBody>
      </p:sp>
    </p:spTree>
    <p:extLst>
      <p:ext uri="{BB962C8B-B14F-4D97-AF65-F5344CB8AC3E}">
        <p14:creationId xmlns:p14="http://schemas.microsoft.com/office/powerpoint/2010/main" val="3795557055"/>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356" y="798945"/>
            <a:ext cx="3295675" cy="3267729"/>
          </a:xfrm>
        </p:spPr>
        <p:txBody>
          <a:bodyPr>
            <a:normAutofit fontScale="92500"/>
          </a:bodyPr>
          <a:lstStyle/>
          <a:p>
            <a:r>
              <a:rPr lang="en-US" dirty="0"/>
              <a:t>Destination port numbers:</a:t>
            </a:r>
          </a:p>
          <a:p>
            <a:pPr lvl="1"/>
            <a:r>
              <a:rPr lang="en-US" dirty="0"/>
              <a:t>Uses well-known port numbers.</a:t>
            </a:r>
          </a:p>
          <a:p>
            <a:r>
              <a:rPr lang="en-US" dirty="0"/>
              <a:t>Source port numbers:</a:t>
            </a:r>
          </a:p>
          <a:p>
            <a:pPr lvl="1"/>
            <a:r>
              <a:rPr lang="en-US" dirty="0"/>
              <a:t>Uses dynamic port numbers.</a:t>
            </a:r>
          </a:p>
          <a:p>
            <a:pPr lvl="1"/>
            <a:r>
              <a:rPr lang="en-US" dirty="0"/>
              <a:t>When establishing a connection with a server, the transport layer on the client establishes a source port to keep track of data sent from the server. </a:t>
            </a:r>
          </a:p>
          <a:p>
            <a:pPr lvl="1"/>
            <a:r>
              <a:rPr lang="en-US" dirty="0"/>
              <a:t>Just as a server can have many ports open for server processes, clients can have many ports open for connections to multiple sockets.</a:t>
            </a:r>
          </a:p>
        </p:txBody>
      </p:sp>
      <p:sp>
        <p:nvSpPr>
          <p:cNvPr id="10242" name="Title 1"/>
          <p:cNvSpPr>
            <a:spLocks noGrp="1"/>
          </p:cNvSpPr>
          <p:nvPr>
            <p:ph type="title"/>
          </p:nvPr>
        </p:nvSpPr>
        <p:spPr/>
        <p:txBody>
          <a:bodyPr/>
          <a:lstStyle/>
          <a:p>
            <a:r>
              <a:rPr lang="en-US" altLang="en-US" sz="1600" dirty="0"/>
              <a:t>Transport Layer Operation</a:t>
            </a:r>
            <a:br>
              <a:rPr lang="en-US" altLang="en-US" sz="1600" dirty="0"/>
            </a:br>
            <a:r>
              <a:rPr lang="en-CA" altLang="en-US" dirty="0"/>
              <a:t>TCP Port Allocation</a:t>
            </a:r>
            <a:endParaRPr lang="en-CA" altLang="en-US" sz="1800" dirty="0">
              <a:solidFill>
                <a:srgbClr val="FF0000"/>
              </a:solidFill>
            </a:endParaRPr>
          </a:p>
        </p:txBody>
      </p:sp>
      <p:pic>
        <p:nvPicPr>
          <p:cNvPr id="4" name="Picture 3">
            <a:extLst>
              <a:ext uri="{FF2B5EF4-FFF2-40B4-BE49-F238E27FC236}">
                <a16:creationId xmlns:a16="http://schemas.microsoft.com/office/drawing/2014/main" id="{9D045723-B9D7-4F05-B04F-F7709E9F0803}"/>
              </a:ext>
            </a:extLst>
          </p:cNvPr>
          <p:cNvPicPr>
            <a:picLocks noChangeAspect="1"/>
          </p:cNvPicPr>
          <p:nvPr/>
        </p:nvPicPr>
        <p:blipFill>
          <a:blip r:embed="rId3"/>
          <a:stretch>
            <a:fillRect/>
          </a:stretch>
        </p:blipFill>
        <p:spPr>
          <a:xfrm>
            <a:off x="3319385" y="420167"/>
            <a:ext cx="5642892" cy="3487690"/>
          </a:xfrm>
          <a:prstGeom prst="rect">
            <a:avLst/>
          </a:prstGeom>
        </p:spPr>
      </p:pic>
    </p:spTree>
    <p:extLst>
      <p:ext uri="{BB962C8B-B14F-4D97-AF65-F5344CB8AC3E}">
        <p14:creationId xmlns:p14="http://schemas.microsoft.com/office/powerpoint/2010/main" val="420483544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01071" y="3119966"/>
            <a:ext cx="8896280" cy="1549015"/>
          </a:xfrm>
        </p:spPr>
        <p:txBody>
          <a:bodyPr>
            <a:normAutofit/>
          </a:bodyPr>
          <a:lstStyle/>
          <a:p>
            <a:r>
              <a:rPr lang="en-US" sz="1400" dirty="0"/>
              <a:t>TCP segment information appears immediately after the IP header. </a:t>
            </a:r>
          </a:p>
          <a:p>
            <a:r>
              <a:rPr lang="en-US" sz="1400" dirty="0"/>
              <a:t>TCP provides the following services:</a:t>
            </a:r>
          </a:p>
          <a:p>
            <a:pPr lvl="1"/>
            <a:r>
              <a:rPr lang="en-US" sz="1300" b="1" dirty="0"/>
              <a:t>Reliable delivery</a:t>
            </a:r>
          </a:p>
          <a:p>
            <a:pPr lvl="1"/>
            <a:r>
              <a:rPr lang="en-US" sz="1300" b="1" dirty="0"/>
              <a:t>Flow control</a:t>
            </a:r>
          </a:p>
          <a:p>
            <a:pPr lvl="1"/>
            <a:r>
              <a:rPr lang="en-US" sz="1300" b="1" dirty="0"/>
              <a:t>Stateful communication</a:t>
            </a:r>
          </a:p>
        </p:txBody>
      </p:sp>
      <p:sp>
        <p:nvSpPr>
          <p:cNvPr id="8194" name="Rectangle 2"/>
          <p:cNvSpPr>
            <a:spLocks noGrp="1" noChangeArrowheads="1"/>
          </p:cNvSpPr>
          <p:nvPr>
            <p:ph type="title"/>
          </p:nvPr>
        </p:nvSpPr>
        <p:spPr/>
        <p:txBody>
          <a:bodyPr/>
          <a:lstStyle/>
          <a:p>
            <a:r>
              <a:rPr lang="en-US" altLang="en-US" sz="1600" dirty="0"/>
              <a:t>TCP and UDP Vulnerabilities</a:t>
            </a:r>
            <a:br>
              <a:rPr lang="en-US" altLang="en-US" dirty="0"/>
            </a:br>
            <a:r>
              <a:rPr lang="en-US" altLang="en-US" dirty="0"/>
              <a:t>TCP</a:t>
            </a:r>
          </a:p>
        </p:txBody>
      </p:sp>
      <p:pic>
        <p:nvPicPr>
          <p:cNvPr id="2" name="Picture 1"/>
          <p:cNvPicPr>
            <a:picLocks noChangeAspect="1"/>
          </p:cNvPicPr>
          <p:nvPr/>
        </p:nvPicPr>
        <p:blipFill>
          <a:blip r:embed="rId3"/>
          <a:stretch>
            <a:fillRect/>
          </a:stretch>
        </p:blipFill>
        <p:spPr>
          <a:xfrm>
            <a:off x="101071" y="715435"/>
            <a:ext cx="4259262" cy="2347672"/>
          </a:xfrm>
          <a:prstGeom prst="rect">
            <a:avLst/>
          </a:prstGeom>
        </p:spPr>
      </p:pic>
      <p:pic>
        <p:nvPicPr>
          <p:cNvPr id="3" name="Picture 2"/>
          <p:cNvPicPr>
            <a:picLocks noChangeAspect="1"/>
          </p:cNvPicPr>
          <p:nvPr/>
        </p:nvPicPr>
        <p:blipFill>
          <a:blip r:embed="rId4"/>
          <a:stretch>
            <a:fillRect/>
          </a:stretch>
        </p:blipFill>
        <p:spPr>
          <a:xfrm>
            <a:off x="4729204" y="414628"/>
            <a:ext cx="3249041" cy="2648479"/>
          </a:xfrm>
          <a:prstGeom prst="rect">
            <a:avLst/>
          </a:prstGeom>
        </p:spPr>
      </p:pic>
    </p:spTree>
    <p:extLst>
      <p:ext uri="{BB962C8B-B14F-4D97-AF65-F5344CB8AC3E}">
        <p14:creationId xmlns:p14="http://schemas.microsoft.com/office/powerpoint/2010/main" val="3475716436"/>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357" y="798945"/>
            <a:ext cx="3127232" cy="3740889"/>
          </a:xfrm>
        </p:spPr>
        <p:txBody>
          <a:bodyPr>
            <a:normAutofit/>
          </a:bodyPr>
          <a:lstStyle/>
          <a:p>
            <a:r>
              <a:rPr lang="en-US" dirty="0"/>
              <a:t>A TCP connection is established in three steps:</a:t>
            </a:r>
          </a:p>
          <a:p>
            <a:pPr marL="485775" lvl="1" indent="-342900">
              <a:buFont typeface="+mj-lt"/>
              <a:buAutoNum type="arabicPeriod"/>
            </a:pPr>
            <a:r>
              <a:rPr lang="en-US" dirty="0"/>
              <a:t>The initiating client requests a client-to-server communication session with the server.</a:t>
            </a:r>
          </a:p>
          <a:p>
            <a:pPr marL="485775" lvl="1" indent="-342900">
              <a:buFont typeface="+mj-lt"/>
              <a:buAutoNum type="arabicPeriod"/>
            </a:pPr>
            <a:r>
              <a:rPr lang="en-US" dirty="0"/>
              <a:t>The server acknowledges the client-to-server communication session and requests a server-to-client communication session.</a:t>
            </a:r>
          </a:p>
          <a:p>
            <a:pPr marL="485775" lvl="1" indent="-342900">
              <a:buFont typeface="+mj-lt"/>
              <a:buAutoNum type="arabicPeriod"/>
            </a:pPr>
            <a:r>
              <a:rPr lang="en-US" dirty="0"/>
              <a:t>The initiating client acknowledges the server-to-client communication session.</a:t>
            </a:r>
          </a:p>
          <a:p>
            <a:pPr marL="142875" lvl="1" indent="0">
              <a:buNone/>
            </a:pPr>
            <a:endParaRPr lang="en-US" dirty="0"/>
          </a:p>
        </p:txBody>
      </p:sp>
      <p:sp>
        <p:nvSpPr>
          <p:cNvPr id="10242" name="Title 1"/>
          <p:cNvSpPr>
            <a:spLocks noGrp="1"/>
          </p:cNvSpPr>
          <p:nvPr>
            <p:ph type="title"/>
          </p:nvPr>
        </p:nvSpPr>
        <p:spPr/>
        <p:txBody>
          <a:bodyPr/>
          <a:lstStyle/>
          <a:p>
            <a:r>
              <a:rPr lang="en-US" altLang="en-US" sz="1600" dirty="0"/>
              <a:t>Transport Layer Operation</a:t>
            </a:r>
            <a:br>
              <a:rPr lang="en-US" altLang="en-US" sz="1600" dirty="0"/>
            </a:br>
            <a:r>
              <a:rPr lang="en-CA" altLang="en-US" dirty="0"/>
              <a:t>A TCP Session Part 1: Connection Establishment and Termination</a:t>
            </a:r>
            <a:endParaRPr lang="en-CA" altLang="en-US" sz="1800" dirty="0">
              <a:solidFill>
                <a:srgbClr val="FF0000"/>
              </a:solidFill>
            </a:endParaRPr>
          </a:p>
        </p:txBody>
      </p:sp>
      <p:pic>
        <p:nvPicPr>
          <p:cNvPr id="4" name="Picture 3"/>
          <p:cNvPicPr>
            <a:picLocks noChangeAspect="1"/>
          </p:cNvPicPr>
          <p:nvPr/>
        </p:nvPicPr>
        <p:blipFill>
          <a:blip r:embed="rId3"/>
          <a:stretch>
            <a:fillRect/>
          </a:stretch>
        </p:blipFill>
        <p:spPr>
          <a:xfrm>
            <a:off x="4296925" y="798944"/>
            <a:ext cx="4021276" cy="4109216"/>
          </a:xfrm>
          <a:prstGeom prst="rect">
            <a:avLst/>
          </a:prstGeom>
        </p:spPr>
      </p:pic>
    </p:spTree>
    <p:extLst>
      <p:ext uri="{BB962C8B-B14F-4D97-AF65-F5344CB8AC3E}">
        <p14:creationId xmlns:p14="http://schemas.microsoft.com/office/powerpoint/2010/main" val="38907537"/>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The Transport Layer Operation</a:t>
            </a:r>
            <a:br>
              <a:rPr lang="en-US" altLang="en-US" sz="1600" dirty="0"/>
            </a:br>
            <a:r>
              <a:rPr lang="en-CA" altLang="en-US" dirty="0"/>
              <a:t>A TCP Session Part 2: Data Transfer</a:t>
            </a:r>
            <a:endParaRPr lang="en-CA" altLang="en-US" sz="1800" dirty="0">
              <a:solidFill>
                <a:srgbClr val="FF0000"/>
              </a:solidFill>
            </a:endParaRPr>
          </a:p>
        </p:txBody>
      </p:sp>
      <p:pic>
        <p:nvPicPr>
          <p:cNvPr id="5" name="Picture 4">
            <a:extLst>
              <a:ext uri="{FF2B5EF4-FFF2-40B4-BE49-F238E27FC236}">
                <a16:creationId xmlns:a16="http://schemas.microsoft.com/office/drawing/2014/main" id="{F990E9C4-30CD-4DB6-B89F-8E3D5B0F8D9C}"/>
              </a:ext>
            </a:extLst>
          </p:cNvPr>
          <p:cNvPicPr>
            <a:picLocks noChangeAspect="1"/>
          </p:cNvPicPr>
          <p:nvPr/>
        </p:nvPicPr>
        <p:blipFill>
          <a:blip r:embed="rId3"/>
          <a:stretch>
            <a:fillRect/>
          </a:stretch>
        </p:blipFill>
        <p:spPr>
          <a:xfrm>
            <a:off x="4745256" y="798944"/>
            <a:ext cx="3693766" cy="2906162"/>
          </a:xfrm>
          <a:prstGeom prst="rect">
            <a:avLst/>
          </a:prstGeom>
        </p:spPr>
      </p:pic>
      <p:sp>
        <p:nvSpPr>
          <p:cNvPr id="8" name="Content Placeholder 2">
            <a:extLst>
              <a:ext uri="{FF2B5EF4-FFF2-40B4-BE49-F238E27FC236}">
                <a16:creationId xmlns:a16="http://schemas.microsoft.com/office/drawing/2014/main" id="{66D12A02-7A50-4AA5-9998-699EF977590A}"/>
              </a:ext>
            </a:extLst>
          </p:cNvPr>
          <p:cNvSpPr txBox="1">
            <a:spLocks/>
          </p:cNvSpPr>
          <p:nvPr/>
        </p:nvSpPr>
        <p:spPr bwMode="auto">
          <a:xfrm>
            <a:off x="228600" y="798944"/>
            <a:ext cx="4206773" cy="317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rmAutofit fontScale="92500" lnSpcReduction="20000"/>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300"/>
              </a:spcBef>
              <a:spcAft>
                <a:spcPts val="300"/>
              </a:spcAft>
            </a:pPr>
            <a:r>
              <a:rPr lang="en-US" b="1" dirty="0"/>
              <a:t>TCP Order Delivery:</a:t>
            </a:r>
          </a:p>
          <a:p>
            <a:pPr lvl="1"/>
            <a:r>
              <a:rPr lang="en-US" sz="1500" dirty="0"/>
              <a:t>Segment sequence numbers indicate how to reassemble and reorder received segments.</a:t>
            </a:r>
          </a:p>
          <a:p>
            <a:pPr lvl="1"/>
            <a:r>
              <a:rPr lang="en-US" sz="1500" dirty="0"/>
              <a:t>The receiving TCP process places the data into a receiving buffer.</a:t>
            </a:r>
          </a:p>
          <a:p>
            <a:pPr lvl="1"/>
            <a:r>
              <a:rPr lang="en-US" sz="1500" dirty="0"/>
              <a:t>Out of order segments are held for later processing.</a:t>
            </a:r>
          </a:p>
          <a:p>
            <a:pPr lvl="1"/>
            <a:r>
              <a:rPr lang="en-US" sz="1500" dirty="0"/>
              <a:t>When the segments with the missing bytes arrive, these segments are processed in order.</a:t>
            </a:r>
          </a:p>
          <a:p>
            <a:pPr>
              <a:spcBef>
                <a:spcPts val="300"/>
              </a:spcBef>
              <a:spcAft>
                <a:spcPts val="300"/>
              </a:spcAft>
            </a:pPr>
            <a:r>
              <a:rPr lang="en-US" b="1" dirty="0"/>
              <a:t>Flow Control:</a:t>
            </a:r>
          </a:p>
          <a:p>
            <a:pPr lvl="1"/>
            <a:r>
              <a:rPr lang="en-US" sz="1500" dirty="0"/>
              <a:t>Controls the amount of data that the destination can receive and process reliably by adjusting the rate of data flow.</a:t>
            </a:r>
          </a:p>
          <a:p>
            <a:pPr marL="142875" lvl="1" indent="0">
              <a:buFont typeface="Arial" charset="0"/>
              <a:buNone/>
            </a:pPr>
            <a:endParaRPr lang="en-US" dirty="0"/>
          </a:p>
        </p:txBody>
      </p:sp>
    </p:spTree>
    <p:extLst>
      <p:ext uri="{BB962C8B-B14F-4D97-AF65-F5344CB8AC3E}">
        <p14:creationId xmlns:p14="http://schemas.microsoft.com/office/powerpoint/2010/main" val="175174645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357" y="790457"/>
            <a:ext cx="8853286" cy="3885452"/>
          </a:xfrm>
        </p:spPr>
        <p:txBody>
          <a:bodyPr>
            <a:normAutofit/>
          </a:bodyPr>
          <a:lstStyle/>
          <a:p>
            <a:r>
              <a:rPr lang="en-US" dirty="0"/>
              <a:t>UDP Session:</a:t>
            </a:r>
          </a:p>
          <a:p>
            <a:pPr lvl="1"/>
            <a:r>
              <a:rPr lang="en-US" dirty="0"/>
              <a:t>Resembles the data in the order it was received.</a:t>
            </a:r>
          </a:p>
          <a:p>
            <a:pPr lvl="1"/>
            <a:r>
              <a:rPr lang="en-US" dirty="0"/>
              <a:t>Assigned well-known or registered port numbers.</a:t>
            </a:r>
          </a:p>
        </p:txBody>
      </p:sp>
      <p:sp>
        <p:nvSpPr>
          <p:cNvPr id="10242" name="Title 1"/>
          <p:cNvSpPr>
            <a:spLocks noGrp="1"/>
          </p:cNvSpPr>
          <p:nvPr>
            <p:ph type="title"/>
          </p:nvPr>
        </p:nvSpPr>
        <p:spPr/>
        <p:txBody>
          <a:bodyPr/>
          <a:lstStyle/>
          <a:p>
            <a:r>
              <a:rPr lang="en-US" altLang="en-US" sz="1600" dirty="0"/>
              <a:t>The Transport Layer Operation</a:t>
            </a:r>
            <a:br>
              <a:rPr lang="en-US" altLang="en-US" sz="1600" dirty="0"/>
            </a:br>
            <a:r>
              <a:rPr lang="en-CA" altLang="en-US" dirty="0"/>
              <a:t>UDP Session</a:t>
            </a:r>
            <a:endParaRPr lang="en-CA" altLang="en-US" sz="1800" dirty="0">
              <a:solidFill>
                <a:srgbClr val="FF0000"/>
              </a:solidFill>
            </a:endParaRPr>
          </a:p>
        </p:txBody>
      </p:sp>
      <p:pic>
        <p:nvPicPr>
          <p:cNvPr id="2" name="Picture 1">
            <a:extLst>
              <a:ext uri="{FF2B5EF4-FFF2-40B4-BE49-F238E27FC236}">
                <a16:creationId xmlns:a16="http://schemas.microsoft.com/office/drawing/2014/main" id="{6F484D59-2A3D-42B9-8000-185A4B683AD4}"/>
              </a:ext>
            </a:extLst>
          </p:cNvPr>
          <p:cNvPicPr>
            <a:picLocks noChangeAspect="1"/>
          </p:cNvPicPr>
          <p:nvPr/>
        </p:nvPicPr>
        <p:blipFill>
          <a:blip r:embed="rId3"/>
          <a:stretch>
            <a:fillRect/>
          </a:stretch>
        </p:blipFill>
        <p:spPr>
          <a:xfrm>
            <a:off x="811692" y="1891145"/>
            <a:ext cx="3891673" cy="2884008"/>
          </a:xfrm>
          <a:prstGeom prst="rect">
            <a:avLst/>
          </a:prstGeom>
        </p:spPr>
      </p:pic>
      <p:pic>
        <p:nvPicPr>
          <p:cNvPr id="6" name="Picture 5">
            <a:extLst>
              <a:ext uri="{FF2B5EF4-FFF2-40B4-BE49-F238E27FC236}">
                <a16:creationId xmlns:a16="http://schemas.microsoft.com/office/drawing/2014/main" id="{67713526-76E5-473F-A440-277084600450}"/>
              </a:ext>
            </a:extLst>
          </p:cNvPr>
          <p:cNvPicPr>
            <a:picLocks noChangeAspect="1"/>
          </p:cNvPicPr>
          <p:nvPr/>
        </p:nvPicPr>
        <p:blipFill>
          <a:blip r:embed="rId4"/>
          <a:stretch>
            <a:fillRect/>
          </a:stretch>
        </p:blipFill>
        <p:spPr>
          <a:xfrm>
            <a:off x="5015345" y="1787679"/>
            <a:ext cx="3983298" cy="2987474"/>
          </a:xfrm>
          <a:prstGeom prst="rect">
            <a:avLst/>
          </a:prstGeom>
        </p:spPr>
      </p:pic>
    </p:spTree>
    <p:extLst>
      <p:ext uri="{BB962C8B-B14F-4D97-AF65-F5344CB8AC3E}">
        <p14:creationId xmlns:p14="http://schemas.microsoft.com/office/powerpoint/2010/main" val="2166447185"/>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Network Services</a:t>
            </a:r>
          </a:p>
        </p:txBody>
      </p:sp>
    </p:spTree>
    <p:extLst>
      <p:ext uri="{BB962C8B-B14F-4D97-AF65-F5344CB8AC3E}">
        <p14:creationId xmlns:p14="http://schemas.microsoft.com/office/powerpoint/2010/main" val="35081703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dirty="0"/>
              <a:t>A Typical Session: Surgeon</a:t>
            </a:r>
          </a:p>
          <a:p>
            <a:pPr lvl="1"/>
            <a:r>
              <a:rPr lang="en-US" dirty="0"/>
              <a:t>Determine the origin of the traffic enter the network</a:t>
            </a:r>
          </a:p>
          <a:p>
            <a:pPr lvl="1"/>
            <a:r>
              <a:rPr lang="en-US" dirty="0"/>
              <a:t>Dr. Ismael Awad is an oncologist who performs surgery on cancer patients. He frequently needs to consult with radiologists and other specialists on patient cases. The hospital that Dr. Awad works for subscribes to a special service called a cloud. The cloud allows medical data, including patient x-rays and MRIs to be stored in a central location that is accessed over the Internet.</a:t>
            </a:r>
          </a:p>
          <a:p>
            <a:pPr lvl="1"/>
            <a:endParaRPr lang="en-US" dirty="0"/>
          </a:p>
        </p:txBody>
      </p:sp>
      <p:sp>
        <p:nvSpPr>
          <p:cNvPr id="8194" name="Rectangle 2"/>
          <p:cNvSpPr>
            <a:spLocks noGrp="1" noChangeArrowheads="1"/>
          </p:cNvSpPr>
          <p:nvPr>
            <p:ph type="title"/>
          </p:nvPr>
        </p:nvSpPr>
        <p:spPr/>
        <p:txBody>
          <a:bodyPr/>
          <a:lstStyle/>
          <a:p>
            <a:r>
              <a:rPr lang="en-US" altLang="en-US" sz="1600" dirty="0"/>
              <a:t>Network Communications Process</a:t>
            </a:r>
            <a:br>
              <a:rPr lang="en-US" altLang="en-US" dirty="0"/>
            </a:br>
            <a:r>
              <a:rPr lang="en-US" altLang="en-US" dirty="0"/>
              <a:t>A Typical Session: Surgeon</a:t>
            </a:r>
          </a:p>
        </p:txBody>
      </p:sp>
      <p:pic>
        <p:nvPicPr>
          <p:cNvPr id="3" name="Picture 2"/>
          <p:cNvPicPr>
            <a:picLocks noChangeAspect="1"/>
          </p:cNvPicPr>
          <p:nvPr/>
        </p:nvPicPr>
        <p:blipFill>
          <a:blip r:embed="rId3"/>
          <a:stretch>
            <a:fillRect/>
          </a:stretch>
        </p:blipFill>
        <p:spPr>
          <a:xfrm>
            <a:off x="2908662" y="2398023"/>
            <a:ext cx="3187542" cy="2318212"/>
          </a:xfrm>
          <a:prstGeom prst="rect">
            <a:avLst/>
          </a:prstGeom>
        </p:spPr>
      </p:pic>
    </p:spTree>
    <p:extLst>
      <p:ext uri="{BB962C8B-B14F-4D97-AF65-F5344CB8AC3E}">
        <p14:creationId xmlns:p14="http://schemas.microsoft.com/office/powerpoint/2010/main" val="1303051400"/>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DHCP</a:t>
            </a:r>
            <a:br>
              <a:rPr lang="en-US" altLang="en-US" sz="1600" dirty="0"/>
            </a:br>
            <a:r>
              <a:rPr lang="en-CA" altLang="en-US" dirty="0"/>
              <a:t>DHCP Overview</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en-US" dirty="0"/>
              <a:t>Dynamic Host Configuration Protocol (DHCP)</a:t>
            </a:r>
          </a:p>
          <a:p>
            <a:pPr lvl="1"/>
            <a:r>
              <a:rPr lang="en-US" dirty="0"/>
              <a:t>Provides IP addressing information such as IP address, subnet mask, default gateway, DNS server IP address and domain name.</a:t>
            </a:r>
          </a:p>
          <a:p>
            <a:pPr lvl="1"/>
            <a:r>
              <a:rPr lang="en-US" dirty="0"/>
              <a:t>Messages</a:t>
            </a:r>
          </a:p>
          <a:p>
            <a:pPr lvl="2"/>
            <a:r>
              <a:rPr lang="en-US" dirty="0"/>
              <a:t>Discover</a:t>
            </a:r>
          </a:p>
          <a:p>
            <a:pPr lvl="2"/>
            <a:r>
              <a:rPr lang="en-US" dirty="0"/>
              <a:t>Offer</a:t>
            </a:r>
          </a:p>
          <a:p>
            <a:pPr lvl="2"/>
            <a:r>
              <a:rPr lang="en-US" dirty="0"/>
              <a:t>Request</a:t>
            </a:r>
          </a:p>
          <a:p>
            <a:pPr lvl="2"/>
            <a:r>
              <a:rPr lang="en-US" dirty="0"/>
              <a:t>Ack(nowledge)</a:t>
            </a:r>
          </a:p>
        </p:txBody>
      </p:sp>
      <p:pic>
        <p:nvPicPr>
          <p:cNvPr id="2" name="Picture 1">
            <a:extLst>
              <a:ext uri="{FF2B5EF4-FFF2-40B4-BE49-F238E27FC236}">
                <a16:creationId xmlns:a16="http://schemas.microsoft.com/office/drawing/2014/main" id="{22C05B75-0D82-45DB-821F-AD09749A4583}"/>
              </a:ext>
            </a:extLst>
          </p:cNvPr>
          <p:cNvPicPr>
            <a:picLocks noChangeAspect="1"/>
          </p:cNvPicPr>
          <p:nvPr/>
        </p:nvPicPr>
        <p:blipFill>
          <a:blip r:embed="rId3"/>
          <a:stretch>
            <a:fillRect/>
          </a:stretch>
        </p:blipFill>
        <p:spPr>
          <a:xfrm>
            <a:off x="1872155" y="1735518"/>
            <a:ext cx="3927202" cy="2993943"/>
          </a:xfrm>
          <a:prstGeom prst="rect">
            <a:avLst/>
          </a:prstGeom>
        </p:spPr>
      </p:pic>
      <p:pic>
        <p:nvPicPr>
          <p:cNvPr id="4" name="Picture 3"/>
          <p:cNvPicPr>
            <a:picLocks noChangeAspect="1"/>
          </p:cNvPicPr>
          <p:nvPr/>
        </p:nvPicPr>
        <p:blipFill>
          <a:blip r:embed="rId4"/>
          <a:stretch>
            <a:fillRect/>
          </a:stretch>
        </p:blipFill>
        <p:spPr>
          <a:xfrm>
            <a:off x="5799357" y="2143432"/>
            <a:ext cx="3160780" cy="2408861"/>
          </a:xfrm>
          <a:prstGeom prst="rect">
            <a:avLst/>
          </a:prstGeom>
        </p:spPr>
      </p:pic>
    </p:spTree>
    <p:extLst>
      <p:ext uri="{BB962C8B-B14F-4D97-AF65-F5344CB8AC3E}">
        <p14:creationId xmlns:p14="http://schemas.microsoft.com/office/powerpoint/2010/main" val="676199532"/>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DHCP</a:t>
            </a:r>
            <a:br>
              <a:rPr lang="en-US" altLang="en-US" sz="1600" dirty="0"/>
            </a:br>
            <a:r>
              <a:rPr lang="en-CA" altLang="en-US" dirty="0"/>
              <a:t>DHCPv4 Message Format</a:t>
            </a:r>
            <a:endParaRPr lang="en-CA" altLang="en-US" sz="1800" dirty="0">
              <a:solidFill>
                <a:srgbClr val="FF0000"/>
              </a:solidFill>
            </a:endParaRPr>
          </a:p>
        </p:txBody>
      </p:sp>
      <p:sp>
        <p:nvSpPr>
          <p:cNvPr id="3" name="Content Placeholder 2"/>
          <p:cNvSpPr>
            <a:spLocks noGrp="1"/>
          </p:cNvSpPr>
          <p:nvPr>
            <p:ph idx="1"/>
          </p:nvPr>
        </p:nvSpPr>
        <p:spPr>
          <a:xfrm>
            <a:off x="145358" y="702692"/>
            <a:ext cx="5497453" cy="4038787"/>
          </a:xfrm>
        </p:spPr>
        <p:txBody>
          <a:bodyPr/>
          <a:lstStyle/>
          <a:p>
            <a:pPr marL="0" indent="0">
              <a:buNone/>
            </a:pPr>
            <a:r>
              <a:rPr lang="en-US" sz="1400" dirty="0"/>
              <a:t>A DHCP message contains the following fields:</a:t>
            </a:r>
          </a:p>
          <a:p>
            <a:r>
              <a:rPr lang="en-US" sz="1400" b="1" dirty="0"/>
              <a:t>Operation (OP) Code</a:t>
            </a:r>
            <a:r>
              <a:rPr lang="en-US" sz="1400" dirty="0"/>
              <a:t> - Specifies the general type of message. </a:t>
            </a:r>
          </a:p>
          <a:p>
            <a:r>
              <a:rPr lang="en-US" sz="1400" b="1" dirty="0"/>
              <a:t>Hardware Type</a:t>
            </a:r>
            <a:r>
              <a:rPr lang="en-US" sz="1400" dirty="0"/>
              <a:t> - Identifies the type of hardware used in the network. </a:t>
            </a:r>
          </a:p>
          <a:p>
            <a:r>
              <a:rPr lang="en-US" sz="1400" b="1" dirty="0"/>
              <a:t>Hardware Address Length</a:t>
            </a:r>
            <a:r>
              <a:rPr lang="en-US" sz="1400" dirty="0"/>
              <a:t> - Specifies the length of the address.</a:t>
            </a:r>
          </a:p>
          <a:p>
            <a:r>
              <a:rPr lang="en-US" sz="1400" b="1" dirty="0"/>
              <a:t>Hops</a:t>
            </a:r>
            <a:r>
              <a:rPr lang="en-US" sz="1400" dirty="0"/>
              <a:t> - Controls the forwarding of messages. </a:t>
            </a:r>
          </a:p>
          <a:p>
            <a:r>
              <a:rPr lang="en-US" sz="1400" b="1" dirty="0"/>
              <a:t>Transaction Identifier</a:t>
            </a:r>
            <a:r>
              <a:rPr lang="en-US" sz="1400" dirty="0"/>
              <a:t> - Used by the client to match the request with replies received from DHCPv4 servers.</a:t>
            </a:r>
          </a:p>
          <a:p>
            <a:r>
              <a:rPr lang="en-US" sz="1400" b="1" dirty="0"/>
              <a:t>Seconds</a:t>
            </a:r>
            <a:r>
              <a:rPr lang="en-US" sz="1400" dirty="0"/>
              <a:t> - Identifies the number of seconds elapsed since a client began attempting to acquire or renew a lease. </a:t>
            </a:r>
          </a:p>
          <a:p>
            <a:r>
              <a:rPr lang="en-US" sz="1400" b="1" dirty="0"/>
              <a:t>Flags</a:t>
            </a:r>
            <a:r>
              <a:rPr lang="en-US" sz="1400" dirty="0"/>
              <a:t> - Used by a client that does not know its IPv4 address when it sends a request. </a:t>
            </a:r>
          </a:p>
        </p:txBody>
      </p:sp>
      <p:pic>
        <p:nvPicPr>
          <p:cNvPr id="5" name="Picture 4">
            <a:extLst>
              <a:ext uri="{FF2B5EF4-FFF2-40B4-BE49-F238E27FC236}">
                <a16:creationId xmlns:a16="http://schemas.microsoft.com/office/drawing/2014/main" id="{C5B6547A-8651-4BA7-A4CD-4D5D166264D8}"/>
              </a:ext>
            </a:extLst>
          </p:cNvPr>
          <p:cNvPicPr>
            <a:picLocks noChangeAspect="1"/>
          </p:cNvPicPr>
          <p:nvPr/>
        </p:nvPicPr>
        <p:blipFill>
          <a:blip r:embed="rId3"/>
          <a:stretch>
            <a:fillRect/>
          </a:stretch>
        </p:blipFill>
        <p:spPr>
          <a:xfrm>
            <a:off x="5290649" y="1460243"/>
            <a:ext cx="3363311" cy="1509388"/>
          </a:xfrm>
          <a:prstGeom prst="rect">
            <a:avLst/>
          </a:prstGeom>
        </p:spPr>
      </p:pic>
    </p:spTree>
    <p:extLst>
      <p:ext uri="{BB962C8B-B14F-4D97-AF65-F5344CB8AC3E}">
        <p14:creationId xmlns:p14="http://schemas.microsoft.com/office/powerpoint/2010/main" val="391780760"/>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DHCP</a:t>
            </a:r>
            <a:br>
              <a:rPr lang="en-US" altLang="en-US" sz="1600" dirty="0"/>
            </a:br>
            <a:r>
              <a:rPr lang="en-CA" altLang="en-US" dirty="0"/>
              <a:t>DHCPv4 Message Format (Cont.)</a:t>
            </a:r>
            <a:endParaRPr lang="en-CA" altLang="en-US" sz="1800" dirty="0">
              <a:solidFill>
                <a:srgbClr val="FF0000"/>
              </a:solidFill>
            </a:endParaRPr>
          </a:p>
        </p:txBody>
      </p:sp>
      <p:sp>
        <p:nvSpPr>
          <p:cNvPr id="3" name="Content Placeholder 2"/>
          <p:cNvSpPr>
            <a:spLocks noGrp="1"/>
          </p:cNvSpPr>
          <p:nvPr>
            <p:ph idx="1"/>
          </p:nvPr>
        </p:nvSpPr>
        <p:spPr>
          <a:xfrm>
            <a:off x="145358" y="702692"/>
            <a:ext cx="8853286" cy="4155319"/>
          </a:xfrm>
        </p:spPr>
        <p:txBody>
          <a:bodyPr/>
          <a:lstStyle/>
          <a:p>
            <a:pPr marL="0" indent="0">
              <a:buNone/>
            </a:pPr>
            <a:r>
              <a:rPr lang="en-US" sz="1400" dirty="0"/>
              <a:t>A DHCP message contains the following fields:</a:t>
            </a:r>
          </a:p>
          <a:p>
            <a:r>
              <a:rPr lang="en-US" sz="1400" b="1" dirty="0"/>
              <a:t>Client IP Address</a:t>
            </a:r>
            <a:r>
              <a:rPr lang="en-US" sz="1400" dirty="0"/>
              <a:t> - Used by a client during lease renewal when the address of the client is valid and usable, not during the process of acquiring an address. </a:t>
            </a:r>
          </a:p>
          <a:p>
            <a:r>
              <a:rPr lang="en-US" sz="1400" b="1" dirty="0"/>
              <a:t>Your IP Address</a:t>
            </a:r>
            <a:r>
              <a:rPr lang="en-US" sz="1400" dirty="0"/>
              <a:t> - Used by the server to assign an IPv4 address to the client.</a:t>
            </a:r>
          </a:p>
          <a:p>
            <a:r>
              <a:rPr lang="en-US" sz="1400" b="1" dirty="0"/>
              <a:t>Server IP Address</a:t>
            </a:r>
            <a:r>
              <a:rPr lang="en-US" sz="1400" dirty="0"/>
              <a:t> - Used by the server to identify the address of the server that the client should use for the next step in the bootstrap process.</a:t>
            </a:r>
          </a:p>
          <a:p>
            <a:r>
              <a:rPr lang="en-US" sz="1400" b="1" dirty="0"/>
              <a:t>Gateway IP Address</a:t>
            </a:r>
            <a:r>
              <a:rPr lang="en-US" sz="1400" dirty="0"/>
              <a:t> - Routes DHCPv4 messages when DHCPv4 relay agents are involved. </a:t>
            </a:r>
          </a:p>
          <a:p>
            <a:r>
              <a:rPr lang="en-US" sz="1400" b="1" dirty="0"/>
              <a:t>Client Hardware Address</a:t>
            </a:r>
            <a:r>
              <a:rPr lang="en-US" sz="1400" dirty="0"/>
              <a:t> - Specifies the physical layer of the client.</a:t>
            </a:r>
          </a:p>
          <a:p>
            <a:r>
              <a:rPr lang="en-US" sz="1400" b="1" dirty="0"/>
              <a:t>Server Name</a:t>
            </a:r>
            <a:r>
              <a:rPr lang="en-US" sz="1400" dirty="0"/>
              <a:t> - Used by the server sending a DHCPOFFER or DHCPACK message. </a:t>
            </a:r>
          </a:p>
          <a:p>
            <a:r>
              <a:rPr lang="en-US" sz="1400" b="1" dirty="0"/>
              <a:t>Boot Filename</a:t>
            </a:r>
            <a:r>
              <a:rPr lang="en-US" sz="1400" dirty="0"/>
              <a:t> - Optionally used by a client to request a particular type of boot file in a DHCPDISCOVER message. </a:t>
            </a:r>
          </a:p>
          <a:p>
            <a:r>
              <a:rPr lang="en-US" sz="1400" b="1" dirty="0"/>
              <a:t>DHCP Options</a:t>
            </a:r>
            <a:r>
              <a:rPr lang="en-US" sz="1400" dirty="0"/>
              <a:t> - Holds DHCP options, including several parameters required for basic DHCP operation. </a:t>
            </a:r>
          </a:p>
        </p:txBody>
      </p:sp>
    </p:spTree>
    <p:extLst>
      <p:ext uri="{BB962C8B-B14F-4D97-AF65-F5344CB8AC3E}">
        <p14:creationId xmlns:p14="http://schemas.microsoft.com/office/powerpoint/2010/main" val="3982563799"/>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DNS</a:t>
            </a:r>
            <a:br>
              <a:rPr lang="en-CA" altLang="en-US" dirty="0"/>
            </a:br>
            <a:r>
              <a:rPr lang="en-CA" altLang="en-US" dirty="0"/>
              <a:t>DNS Overview</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en-US" dirty="0"/>
              <a:t>Dynamic Name System (DNS)</a:t>
            </a:r>
          </a:p>
          <a:p>
            <a:pPr lvl="1"/>
            <a:r>
              <a:rPr lang="en-US" dirty="0"/>
              <a:t>Manages and provides domain names and associated IP addresses.</a:t>
            </a:r>
          </a:p>
          <a:p>
            <a:pPr lvl="1"/>
            <a:r>
              <a:rPr lang="en-US" dirty="0"/>
              <a:t>Hierarchy of servers.</a:t>
            </a:r>
          </a:p>
          <a:p>
            <a:pPr lvl="1"/>
            <a:r>
              <a:rPr lang="en-US" dirty="0"/>
              <a:t>90% of malicious software used to attack networks uses DNS to carry out attack campaigns.</a:t>
            </a:r>
          </a:p>
          <a:p>
            <a:pPr lvl="2"/>
            <a:endParaRPr lang="en-US" dirty="0"/>
          </a:p>
        </p:txBody>
      </p:sp>
      <p:pic>
        <p:nvPicPr>
          <p:cNvPr id="2" name="Picture 1"/>
          <p:cNvPicPr>
            <a:picLocks noChangeAspect="1"/>
          </p:cNvPicPr>
          <p:nvPr/>
        </p:nvPicPr>
        <p:blipFill>
          <a:blip r:embed="rId3"/>
          <a:stretch>
            <a:fillRect/>
          </a:stretch>
        </p:blipFill>
        <p:spPr>
          <a:xfrm>
            <a:off x="2079055" y="2047137"/>
            <a:ext cx="4838199" cy="2714961"/>
          </a:xfrm>
          <a:prstGeom prst="rect">
            <a:avLst/>
          </a:prstGeom>
        </p:spPr>
      </p:pic>
    </p:spTree>
    <p:extLst>
      <p:ext uri="{BB962C8B-B14F-4D97-AF65-F5344CB8AC3E}">
        <p14:creationId xmlns:p14="http://schemas.microsoft.com/office/powerpoint/2010/main" val="2803221411"/>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DNS</a:t>
            </a:r>
            <a:br>
              <a:rPr lang="en-CA" altLang="en-US" dirty="0"/>
            </a:br>
            <a:r>
              <a:rPr lang="en-CA" altLang="en-US" dirty="0"/>
              <a:t>DNS Domain Hierarchy</a:t>
            </a:r>
            <a:endParaRPr lang="en-CA" altLang="en-US" sz="1800" dirty="0">
              <a:solidFill>
                <a:srgbClr val="FF0000"/>
              </a:solidFill>
            </a:endParaRPr>
          </a:p>
        </p:txBody>
      </p:sp>
      <p:sp>
        <p:nvSpPr>
          <p:cNvPr id="3" name="Content Placeholder 2"/>
          <p:cNvSpPr>
            <a:spLocks noGrp="1"/>
          </p:cNvSpPr>
          <p:nvPr>
            <p:ph idx="1"/>
          </p:nvPr>
        </p:nvSpPr>
        <p:spPr>
          <a:xfrm>
            <a:off x="144065" y="798944"/>
            <a:ext cx="3741372" cy="4155319"/>
          </a:xfrm>
        </p:spPr>
        <p:txBody>
          <a:bodyPr/>
          <a:lstStyle/>
          <a:p>
            <a:r>
              <a:rPr lang="en-US" dirty="0"/>
              <a:t>Dynamic Name System (DNS)</a:t>
            </a:r>
          </a:p>
          <a:p>
            <a:pPr lvl="2"/>
            <a:r>
              <a:rPr lang="en-US" dirty="0"/>
              <a:t>The DNS consists of a hierarchy of generic top level domains (gTLD) which consist of .com, .net, .org, .gov, .edu, and numerous country-level domains, such as .br (Brazil), .es (Spain),.uk (United Kingdom).</a:t>
            </a:r>
          </a:p>
          <a:p>
            <a:pPr lvl="2"/>
            <a:r>
              <a:rPr lang="en-US" dirty="0"/>
              <a:t>Second-level domains are represented by a domain name that is followed by a top-level domain.</a:t>
            </a:r>
          </a:p>
          <a:p>
            <a:pPr lvl="2"/>
            <a:r>
              <a:rPr lang="en-US" dirty="0"/>
              <a:t>Subdomains are found at the next level of the DNS hierarchy and represent some division of the second-level domain. </a:t>
            </a:r>
          </a:p>
          <a:p>
            <a:pPr lvl="2"/>
            <a:r>
              <a:rPr lang="en-US" dirty="0"/>
              <a:t>Finally, a fourth level can represent a host in a subdomain.</a:t>
            </a:r>
          </a:p>
        </p:txBody>
      </p:sp>
      <p:pic>
        <p:nvPicPr>
          <p:cNvPr id="4" name="Picture 3">
            <a:extLst>
              <a:ext uri="{FF2B5EF4-FFF2-40B4-BE49-F238E27FC236}">
                <a16:creationId xmlns:a16="http://schemas.microsoft.com/office/drawing/2014/main" id="{B9244EC5-5C66-4B47-B353-DD6205A1CAFF}"/>
              </a:ext>
            </a:extLst>
          </p:cNvPr>
          <p:cNvPicPr>
            <a:picLocks noChangeAspect="1"/>
          </p:cNvPicPr>
          <p:nvPr/>
        </p:nvPicPr>
        <p:blipFill>
          <a:blip r:embed="rId3"/>
          <a:stretch>
            <a:fillRect/>
          </a:stretch>
        </p:blipFill>
        <p:spPr>
          <a:xfrm>
            <a:off x="3885437" y="1352099"/>
            <a:ext cx="4643130" cy="2509992"/>
          </a:xfrm>
          <a:prstGeom prst="rect">
            <a:avLst/>
          </a:prstGeom>
        </p:spPr>
      </p:pic>
    </p:spTree>
    <p:extLst>
      <p:ext uri="{BB962C8B-B14F-4D97-AF65-F5344CB8AC3E}">
        <p14:creationId xmlns:p14="http://schemas.microsoft.com/office/powerpoint/2010/main" val="100184392"/>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DNS</a:t>
            </a:r>
            <a:br>
              <a:rPr lang="en-CA" altLang="en-US" dirty="0"/>
            </a:br>
            <a:r>
              <a:rPr lang="en-CA" altLang="en-US" dirty="0"/>
              <a:t>DNS Lookup Process </a:t>
            </a:r>
            <a:endParaRPr lang="en-CA" altLang="en-US" sz="1800" dirty="0">
              <a:solidFill>
                <a:srgbClr val="FF0000"/>
              </a:solidFill>
            </a:endParaRPr>
          </a:p>
        </p:txBody>
      </p:sp>
      <p:pic>
        <p:nvPicPr>
          <p:cNvPr id="6" name="Picture 5">
            <a:extLst>
              <a:ext uri="{FF2B5EF4-FFF2-40B4-BE49-F238E27FC236}">
                <a16:creationId xmlns:a16="http://schemas.microsoft.com/office/drawing/2014/main" id="{7DCDA4C7-75D9-469B-A3A0-CEA2D26B19B1}"/>
              </a:ext>
            </a:extLst>
          </p:cNvPr>
          <p:cNvPicPr>
            <a:picLocks noChangeAspect="1"/>
          </p:cNvPicPr>
          <p:nvPr/>
        </p:nvPicPr>
        <p:blipFill>
          <a:blip r:embed="rId3"/>
          <a:stretch>
            <a:fillRect/>
          </a:stretch>
        </p:blipFill>
        <p:spPr>
          <a:xfrm>
            <a:off x="4355735" y="1177670"/>
            <a:ext cx="4627741" cy="3140007"/>
          </a:xfrm>
          <a:prstGeom prst="rect">
            <a:avLst/>
          </a:prstGeom>
        </p:spPr>
      </p:pic>
      <p:sp>
        <p:nvSpPr>
          <p:cNvPr id="4" name="Content Placeholder 3"/>
          <p:cNvSpPr>
            <a:spLocks noGrp="1"/>
          </p:cNvSpPr>
          <p:nvPr>
            <p:ph idx="1"/>
          </p:nvPr>
        </p:nvSpPr>
        <p:spPr>
          <a:xfrm>
            <a:off x="130374" y="752807"/>
            <a:ext cx="4516512" cy="3752189"/>
          </a:xfrm>
        </p:spPr>
        <p:txBody>
          <a:bodyPr/>
          <a:lstStyle/>
          <a:p>
            <a:pPr marL="0" indent="0">
              <a:buNone/>
            </a:pPr>
            <a:r>
              <a:rPr lang="en-US" sz="1400" dirty="0"/>
              <a:t>To understand DNS, cybersecurity analysts should be familiar with the following terms:</a:t>
            </a:r>
          </a:p>
          <a:p>
            <a:r>
              <a:rPr lang="en-US" sz="1400" b="1" dirty="0"/>
              <a:t>Resolver</a:t>
            </a:r>
            <a:r>
              <a:rPr lang="en-US" sz="1400" dirty="0"/>
              <a:t> - A DNS client that sends DNS messages to obtain information about the requested domain name space.</a:t>
            </a:r>
          </a:p>
          <a:p>
            <a:r>
              <a:rPr lang="en-US" sz="1400" b="1" dirty="0"/>
              <a:t>Recursion</a:t>
            </a:r>
            <a:r>
              <a:rPr lang="en-US" sz="1400" dirty="0"/>
              <a:t> - The action taken when a DNS server is asked to query on behalf of a DNS resolver.</a:t>
            </a:r>
          </a:p>
          <a:p>
            <a:r>
              <a:rPr lang="en-US" sz="1400" b="1" dirty="0"/>
              <a:t>Authoritative Server</a:t>
            </a:r>
            <a:r>
              <a:rPr lang="en-US" sz="1400" dirty="0"/>
              <a:t> - A DNS server that responds to query messages with information stored in Resource Records (RRs) for a domain name space stored on the server.</a:t>
            </a:r>
          </a:p>
          <a:p>
            <a:r>
              <a:rPr lang="en-US" sz="1400" b="1" dirty="0"/>
              <a:t>Recursive Resolver</a:t>
            </a:r>
            <a:r>
              <a:rPr lang="en-US" sz="1400" dirty="0"/>
              <a:t> - A DNS server that recursively queries for the information asked in the DNS query.</a:t>
            </a:r>
          </a:p>
          <a:p>
            <a:endParaRPr lang="en-US" sz="1400" dirty="0"/>
          </a:p>
        </p:txBody>
      </p:sp>
    </p:spTree>
    <p:extLst>
      <p:ext uri="{BB962C8B-B14F-4D97-AF65-F5344CB8AC3E}">
        <p14:creationId xmlns:p14="http://schemas.microsoft.com/office/powerpoint/2010/main" val="225761090"/>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DNS</a:t>
            </a:r>
            <a:br>
              <a:rPr lang="en-CA" altLang="en-US" dirty="0"/>
            </a:br>
            <a:r>
              <a:rPr lang="en-CA" altLang="en-US" dirty="0"/>
              <a:t>DNS Lookup Process (Cont.) </a:t>
            </a:r>
            <a:endParaRPr lang="en-CA" altLang="en-US" sz="1800" dirty="0">
              <a:solidFill>
                <a:srgbClr val="FF0000"/>
              </a:solidFill>
            </a:endParaRPr>
          </a:p>
        </p:txBody>
      </p:sp>
      <p:pic>
        <p:nvPicPr>
          <p:cNvPr id="6" name="Picture 5">
            <a:extLst>
              <a:ext uri="{FF2B5EF4-FFF2-40B4-BE49-F238E27FC236}">
                <a16:creationId xmlns:a16="http://schemas.microsoft.com/office/drawing/2014/main" id="{7DCDA4C7-75D9-469B-A3A0-CEA2D26B19B1}"/>
              </a:ext>
            </a:extLst>
          </p:cNvPr>
          <p:cNvPicPr>
            <a:picLocks noChangeAspect="1"/>
          </p:cNvPicPr>
          <p:nvPr/>
        </p:nvPicPr>
        <p:blipFill>
          <a:blip r:embed="rId3"/>
          <a:stretch>
            <a:fillRect/>
          </a:stretch>
        </p:blipFill>
        <p:spPr>
          <a:xfrm>
            <a:off x="4478125" y="711677"/>
            <a:ext cx="4627741" cy="3140007"/>
          </a:xfrm>
          <a:prstGeom prst="rect">
            <a:avLst/>
          </a:prstGeom>
        </p:spPr>
      </p:pic>
      <p:sp>
        <p:nvSpPr>
          <p:cNvPr id="4" name="Content Placeholder 3"/>
          <p:cNvSpPr>
            <a:spLocks noGrp="1"/>
          </p:cNvSpPr>
          <p:nvPr>
            <p:ph idx="1"/>
          </p:nvPr>
        </p:nvSpPr>
        <p:spPr>
          <a:xfrm>
            <a:off x="62334" y="742155"/>
            <a:ext cx="4450545" cy="1202956"/>
          </a:xfrm>
        </p:spPr>
        <p:txBody>
          <a:bodyPr/>
          <a:lstStyle/>
          <a:p>
            <a:pPr marL="0" indent="0">
              <a:buNone/>
            </a:pPr>
            <a:r>
              <a:rPr lang="en-US" dirty="0"/>
              <a:t>To understand DNS, cybersecurity analysts should be familiar with the following terms:</a:t>
            </a:r>
          </a:p>
          <a:p>
            <a:r>
              <a:rPr lang="en-US" b="1" dirty="0"/>
              <a:t>FQDN</a:t>
            </a:r>
            <a:r>
              <a:rPr lang="en-US" dirty="0"/>
              <a:t> - A Fully Qualified Domain Name is the absolute name of a device within the distributed DNS database.</a:t>
            </a:r>
          </a:p>
          <a:p>
            <a:r>
              <a:rPr lang="en-US" b="1" dirty="0"/>
              <a:t>RR</a:t>
            </a:r>
            <a:r>
              <a:rPr lang="en-US" dirty="0"/>
              <a:t> - A Resource Record is a format used in DNS messages that is composed of the following fields: NAME, TYPE, CLASS, TTL, RDLENGTH, and RDATA.</a:t>
            </a:r>
          </a:p>
          <a:p>
            <a:r>
              <a:rPr lang="en-US" b="1" dirty="0"/>
              <a:t>Zone</a:t>
            </a:r>
            <a:r>
              <a:rPr lang="en-US" dirty="0"/>
              <a:t> - A database that contains information about the domain name space stored on an authoritative server.</a:t>
            </a:r>
          </a:p>
          <a:p>
            <a:pPr marL="0" indent="0">
              <a:buNone/>
            </a:pPr>
            <a:r>
              <a:rPr lang="en-US" dirty="0"/>
              <a:t>.</a:t>
            </a:r>
          </a:p>
          <a:p>
            <a:endParaRPr lang="en-US" dirty="0"/>
          </a:p>
        </p:txBody>
      </p:sp>
    </p:spTree>
    <p:extLst>
      <p:ext uri="{BB962C8B-B14F-4D97-AF65-F5344CB8AC3E}">
        <p14:creationId xmlns:p14="http://schemas.microsoft.com/office/powerpoint/2010/main" val="484921613"/>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DNS</a:t>
            </a:r>
            <a:br>
              <a:rPr lang="en-CA" altLang="en-US" dirty="0"/>
            </a:br>
            <a:r>
              <a:rPr lang="en-CA" altLang="en-US" dirty="0"/>
              <a:t>DNS Message Format </a:t>
            </a:r>
            <a:endParaRPr lang="en-CA" altLang="en-US" sz="1800" dirty="0">
              <a:solidFill>
                <a:srgbClr val="FF0000"/>
              </a:solidFill>
            </a:endParaRPr>
          </a:p>
        </p:txBody>
      </p:sp>
      <p:sp>
        <p:nvSpPr>
          <p:cNvPr id="3" name="Content Placeholder 2"/>
          <p:cNvSpPr>
            <a:spLocks noGrp="1"/>
          </p:cNvSpPr>
          <p:nvPr>
            <p:ph idx="1"/>
          </p:nvPr>
        </p:nvSpPr>
        <p:spPr>
          <a:xfrm>
            <a:off x="5746282" y="529390"/>
            <a:ext cx="3187510" cy="4138863"/>
          </a:xfrm>
        </p:spPr>
        <p:txBody>
          <a:bodyPr>
            <a:normAutofit fontScale="92500"/>
          </a:bodyPr>
          <a:lstStyle/>
          <a:p>
            <a:r>
              <a:rPr lang="en-US" dirty="0"/>
              <a:t>DNS uses UDP port 53 for DNS queries and responses. </a:t>
            </a:r>
          </a:p>
          <a:p>
            <a:r>
              <a:rPr lang="en-US" dirty="0"/>
              <a:t>DNS queries originate at a client and responses are issued from DNS servers. </a:t>
            </a:r>
          </a:p>
          <a:p>
            <a:r>
              <a:rPr lang="en-US" dirty="0"/>
              <a:t>If a DNS response exceeds 512 bytes such as when Dynamic DNS (DDNS) is used, TCP port 53 is used to handle the message. </a:t>
            </a:r>
          </a:p>
          <a:p>
            <a:r>
              <a:rPr lang="en-US" dirty="0"/>
              <a:t>DNS Record Types:</a:t>
            </a:r>
          </a:p>
          <a:p>
            <a:pPr lvl="1"/>
            <a:r>
              <a:rPr lang="en-US" b="1" dirty="0"/>
              <a:t>A </a:t>
            </a:r>
            <a:r>
              <a:rPr lang="en-US" dirty="0"/>
              <a:t>- An end device IPv4 address</a:t>
            </a:r>
          </a:p>
          <a:p>
            <a:pPr lvl="1"/>
            <a:r>
              <a:rPr lang="en-US" b="1" dirty="0"/>
              <a:t>NS</a:t>
            </a:r>
            <a:r>
              <a:rPr lang="en-US" dirty="0"/>
              <a:t> - An authoritative name server</a:t>
            </a:r>
          </a:p>
          <a:p>
            <a:pPr lvl="1"/>
            <a:r>
              <a:rPr lang="en-US" b="1" dirty="0"/>
              <a:t>AAAA</a:t>
            </a:r>
            <a:r>
              <a:rPr lang="en-US" dirty="0"/>
              <a:t> - An end device IPv6 address </a:t>
            </a:r>
          </a:p>
          <a:p>
            <a:pPr lvl="1"/>
            <a:r>
              <a:rPr lang="en-US" b="1" dirty="0"/>
              <a:t>MX</a:t>
            </a:r>
            <a:r>
              <a:rPr lang="en-US" dirty="0"/>
              <a:t> - A mail exchange record</a:t>
            </a:r>
          </a:p>
          <a:p>
            <a:pPr marL="142875" lvl="1" indent="0">
              <a:buNone/>
            </a:pPr>
            <a:endParaRPr lang="en-US" dirty="0"/>
          </a:p>
          <a:p>
            <a:pPr lvl="2"/>
            <a:endParaRPr lang="en-US" dirty="0"/>
          </a:p>
        </p:txBody>
      </p:sp>
      <p:pic>
        <p:nvPicPr>
          <p:cNvPr id="4" name="Picture 3"/>
          <p:cNvPicPr>
            <a:picLocks noChangeAspect="1"/>
          </p:cNvPicPr>
          <p:nvPr/>
        </p:nvPicPr>
        <p:blipFill>
          <a:blip r:embed="rId3"/>
          <a:stretch>
            <a:fillRect/>
          </a:stretch>
        </p:blipFill>
        <p:spPr>
          <a:xfrm>
            <a:off x="470080" y="1088015"/>
            <a:ext cx="5170324" cy="3426142"/>
          </a:xfrm>
          <a:prstGeom prst="rect">
            <a:avLst/>
          </a:prstGeom>
        </p:spPr>
      </p:pic>
    </p:spTree>
    <p:extLst>
      <p:ext uri="{BB962C8B-B14F-4D97-AF65-F5344CB8AC3E}">
        <p14:creationId xmlns:p14="http://schemas.microsoft.com/office/powerpoint/2010/main" val="3424424599"/>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DNS</a:t>
            </a:r>
            <a:br>
              <a:rPr lang="en-CA" altLang="en-US" dirty="0"/>
            </a:br>
            <a:r>
              <a:rPr lang="en-CA" altLang="en-US" dirty="0"/>
              <a:t>Dynamic DNS</a:t>
            </a:r>
            <a:endParaRPr lang="en-CA" altLang="en-US" sz="1800" dirty="0">
              <a:solidFill>
                <a:srgbClr val="FF0000"/>
              </a:solidFill>
            </a:endParaRPr>
          </a:p>
        </p:txBody>
      </p:sp>
      <p:sp>
        <p:nvSpPr>
          <p:cNvPr id="3" name="Content Placeholder 2"/>
          <p:cNvSpPr>
            <a:spLocks noGrp="1"/>
          </p:cNvSpPr>
          <p:nvPr>
            <p:ph idx="1"/>
          </p:nvPr>
        </p:nvSpPr>
        <p:spPr>
          <a:xfrm>
            <a:off x="4938376" y="1277173"/>
            <a:ext cx="3857295" cy="4267200"/>
          </a:xfrm>
        </p:spPr>
        <p:txBody>
          <a:bodyPr>
            <a:normAutofit/>
          </a:bodyPr>
          <a:lstStyle/>
          <a:p>
            <a:pPr marL="0" indent="0">
              <a:buNone/>
            </a:pPr>
            <a:r>
              <a:rPr lang="en-US" dirty="0"/>
              <a:t>Dynamic DNS (DDNS)</a:t>
            </a:r>
          </a:p>
          <a:p>
            <a:pPr lvl="1"/>
            <a:r>
              <a:rPr lang="en-US" dirty="0"/>
              <a:t>Allows a user or organization to register an IP address with a domain name as in DNS.</a:t>
            </a:r>
          </a:p>
          <a:p>
            <a:pPr lvl="1"/>
            <a:r>
              <a:rPr lang="en-US" dirty="0"/>
              <a:t>When the IP address of the mapping changes, the new mapping can be propagated through the DNS almost instantaneously.</a:t>
            </a:r>
          </a:p>
          <a:p>
            <a:pPr marL="142875" lvl="1" indent="0">
              <a:buNone/>
            </a:pPr>
            <a:endParaRPr lang="en-US" dirty="0"/>
          </a:p>
          <a:p>
            <a:pPr lvl="2"/>
            <a:endParaRPr lang="en-US" dirty="0"/>
          </a:p>
        </p:txBody>
      </p:sp>
      <p:pic>
        <p:nvPicPr>
          <p:cNvPr id="4" name="Picture 3"/>
          <p:cNvPicPr>
            <a:picLocks noChangeAspect="1"/>
          </p:cNvPicPr>
          <p:nvPr/>
        </p:nvPicPr>
        <p:blipFill>
          <a:blip r:embed="rId3"/>
          <a:stretch>
            <a:fillRect/>
          </a:stretch>
        </p:blipFill>
        <p:spPr>
          <a:xfrm>
            <a:off x="134752" y="952877"/>
            <a:ext cx="4386010" cy="3589291"/>
          </a:xfrm>
          <a:prstGeom prst="rect">
            <a:avLst/>
          </a:prstGeom>
        </p:spPr>
      </p:pic>
    </p:spTree>
    <p:extLst>
      <p:ext uri="{BB962C8B-B14F-4D97-AF65-F5344CB8AC3E}">
        <p14:creationId xmlns:p14="http://schemas.microsoft.com/office/powerpoint/2010/main" val="1658563522"/>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DNS</a:t>
            </a:r>
            <a:br>
              <a:rPr lang="en-CA" altLang="en-US" dirty="0"/>
            </a:br>
            <a:r>
              <a:rPr lang="en-CA" altLang="en-US" dirty="0"/>
              <a:t>The WHOIS Protocol</a:t>
            </a:r>
            <a:endParaRPr lang="en-CA" altLang="en-US" sz="1800" dirty="0">
              <a:solidFill>
                <a:srgbClr val="FF0000"/>
              </a:solidFill>
            </a:endParaRPr>
          </a:p>
        </p:txBody>
      </p:sp>
      <p:sp>
        <p:nvSpPr>
          <p:cNvPr id="3" name="Content Placeholder 2"/>
          <p:cNvSpPr>
            <a:spLocks noGrp="1"/>
          </p:cNvSpPr>
          <p:nvPr>
            <p:ph idx="1"/>
          </p:nvPr>
        </p:nvSpPr>
        <p:spPr>
          <a:xfrm>
            <a:off x="4938376" y="1277173"/>
            <a:ext cx="3857295" cy="4267200"/>
          </a:xfrm>
        </p:spPr>
        <p:txBody>
          <a:bodyPr>
            <a:normAutofit/>
          </a:bodyPr>
          <a:lstStyle/>
          <a:p>
            <a:pPr marL="0" indent="0">
              <a:buNone/>
            </a:pPr>
            <a:r>
              <a:rPr lang="en-US" dirty="0"/>
              <a:t>WHOIS Protocol:</a:t>
            </a:r>
          </a:p>
          <a:p>
            <a:pPr lvl="1"/>
            <a:r>
              <a:rPr lang="en-US" dirty="0"/>
              <a:t>WHOIS is a TCP-based protocol that is used to identify the owners of Internet domains through the DNS system.</a:t>
            </a:r>
          </a:p>
          <a:p>
            <a:pPr lvl="2"/>
            <a:endParaRPr lang="en-US" dirty="0"/>
          </a:p>
        </p:txBody>
      </p:sp>
      <p:pic>
        <p:nvPicPr>
          <p:cNvPr id="2" name="Picture 1"/>
          <p:cNvPicPr>
            <a:picLocks noChangeAspect="1"/>
          </p:cNvPicPr>
          <p:nvPr/>
        </p:nvPicPr>
        <p:blipFill>
          <a:blip r:embed="rId3"/>
          <a:stretch>
            <a:fillRect/>
          </a:stretch>
        </p:blipFill>
        <p:spPr>
          <a:xfrm>
            <a:off x="66927" y="798944"/>
            <a:ext cx="4871449" cy="4027530"/>
          </a:xfrm>
          <a:prstGeom prst="rect">
            <a:avLst/>
          </a:prstGeom>
        </p:spPr>
      </p:pic>
    </p:spTree>
    <p:extLst>
      <p:ext uri="{BB962C8B-B14F-4D97-AF65-F5344CB8AC3E}">
        <p14:creationId xmlns:p14="http://schemas.microsoft.com/office/powerpoint/2010/main" val="340196353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91815" y="798944"/>
            <a:ext cx="3870586" cy="3900742"/>
          </a:xfrm>
        </p:spPr>
        <p:txBody>
          <a:bodyPr/>
          <a:lstStyle/>
          <a:p>
            <a:r>
              <a:rPr lang="en-US" dirty="0"/>
              <a:t>Cybersecurity analysts must be able to determine the origin of traffic that enters the network, and the destination of traffic that leaves it. Understanding the path that network traffic takes is essential to this.</a:t>
            </a:r>
          </a:p>
          <a:p>
            <a:r>
              <a:rPr lang="en-US" dirty="0"/>
              <a:t>Tier 1 Network and Tier 2 networks usually connect through an Internet Exchange Point (IXP).</a:t>
            </a:r>
          </a:p>
          <a:p>
            <a:r>
              <a:rPr lang="en-US" dirty="0"/>
              <a:t>Larger networks connect to Tier 2 networks, usually through a Point of Presence (POP).</a:t>
            </a:r>
          </a:p>
          <a:p>
            <a:r>
              <a:rPr lang="en-US" dirty="0"/>
              <a:t>Tier 3 ISPs connect homes and businesses to the Internet.</a:t>
            </a:r>
          </a:p>
          <a:p>
            <a:pPr lvl="1"/>
            <a:endParaRPr lang="en-US" dirty="0"/>
          </a:p>
          <a:p>
            <a:pPr lvl="1"/>
            <a:endParaRPr lang="en-US" dirty="0"/>
          </a:p>
        </p:txBody>
      </p:sp>
      <p:sp>
        <p:nvSpPr>
          <p:cNvPr id="8194" name="Rectangle 2"/>
          <p:cNvSpPr>
            <a:spLocks noGrp="1" noChangeArrowheads="1"/>
          </p:cNvSpPr>
          <p:nvPr>
            <p:ph type="title"/>
          </p:nvPr>
        </p:nvSpPr>
        <p:spPr/>
        <p:txBody>
          <a:bodyPr/>
          <a:lstStyle/>
          <a:p>
            <a:r>
              <a:rPr lang="en-US" altLang="en-US" sz="1600" dirty="0"/>
              <a:t>Network Communications Process</a:t>
            </a:r>
            <a:br>
              <a:rPr lang="en-US" altLang="en-US" dirty="0"/>
            </a:br>
            <a:r>
              <a:rPr lang="en-US" altLang="en-US" dirty="0"/>
              <a:t>Tracing the Path</a:t>
            </a:r>
          </a:p>
        </p:txBody>
      </p:sp>
      <p:pic>
        <p:nvPicPr>
          <p:cNvPr id="2" name="Picture 1"/>
          <p:cNvPicPr>
            <a:picLocks noChangeAspect="1"/>
          </p:cNvPicPr>
          <p:nvPr/>
        </p:nvPicPr>
        <p:blipFill>
          <a:blip r:embed="rId3"/>
          <a:stretch>
            <a:fillRect/>
          </a:stretch>
        </p:blipFill>
        <p:spPr>
          <a:xfrm>
            <a:off x="4058194" y="527162"/>
            <a:ext cx="4876801" cy="4305823"/>
          </a:xfrm>
          <a:prstGeom prst="rect">
            <a:avLst/>
          </a:prstGeom>
        </p:spPr>
      </p:pic>
    </p:spTree>
    <p:extLst>
      <p:ext uri="{BB962C8B-B14F-4D97-AF65-F5344CB8AC3E}">
        <p14:creationId xmlns:p14="http://schemas.microsoft.com/office/powerpoint/2010/main" val="1850218266"/>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NAT</a:t>
            </a:r>
            <a:br>
              <a:rPr lang="en-CA" altLang="en-US" dirty="0"/>
            </a:br>
            <a:r>
              <a:rPr lang="en-CA" altLang="en-US" dirty="0"/>
              <a:t>NAT – Overview</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en-US" dirty="0"/>
              <a:t>Network Address Translation (NAT)</a:t>
            </a:r>
          </a:p>
          <a:p>
            <a:pPr lvl="1"/>
            <a:r>
              <a:rPr lang="en-US" dirty="0"/>
              <a:t>Not enough public IPv4 addresses to assign a unique address to each device connected to the Internet.</a:t>
            </a:r>
          </a:p>
          <a:p>
            <a:pPr lvl="1"/>
            <a:r>
              <a:rPr lang="en-US" dirty="0"/>
              <a:t>Private IPv4 addresses are used within an organization or site to allow devices to communicate locally.</a:t>
            </a:r>
          </a:p>
          <a:p>
            <a:pPr lvl="1"/>
            <a:r>
              <a:rPr lang="en-US" dirty="0"/>
              <a:t>Private IPv4 addresses cannot be routed over the Internet.</a:t>
            </a:r>
          </a:p>
          <a:p>
            <a:pPr lvl="1"/>
            <a:r>
              <a:rPr lang="en-US" dirty="0"/>
              <a:t>Used on border devices.</a:t>
            </a:r>
          </a:p>
          <a:p>
            <a:pPr marL="142875" lvl="1" indent="0">
              <a:buNone/>
            </a:pPr>
            <a:endParaRPr lang="en-US" dirty="0"/>
          </a:p>
        </p:txBody>
      </p:sp>
      <p:pic>
        <p:nvPicPr>
          <p:cNvPr id="2" name="Picture 1">
            <a:extLst>
              <a:ext uri="{FF2B5EF4-FFF2-40B4-BE49-F238E27FC236}">
                <a16:creationId xmlns:a16="http://schemas.microsoft.com/office/drawing/2014/main" id="{008395FE-8B66-4D49-BC32-A77128B018C0}"/>
              </a:ext>
            </a:extLst>
          </p:cNvPr>
          <p:cNvPicPr>
            <a:picLocks noChangeAspect="1"/>
          </p:cNvPicPr>
          <p:nvPr/>
        </p:nvPicPr>
        <p:blipFill>
          <a:blip r:embed="rId3"/>
          <a:stretch>
            <a:fillRect/>
          </a:stretch>
        </p:blipFill>
        <p:spPr>
          <a:xfrm>
            <a:off x="2326976" y="2491855"/>
            <a:ext cx="4495800" cy="1657350"/>
          </a:xfrm>
          <a:prstGeom prst="rect">
            <a:avLst/>
          </a:prstGeom>
        </p:spPr>
      </p:pic>
    </p:spTree>
    <p:extLst>
      <p:ext uri="{BB962C8B-B14F-4D97-AF65-F5344CB8AC3E}">
        <p14:creationId xmlns:p14="http://schemas.microsoft.com/office/powerpoint/2010/main" val="3210350160"/>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NAT</a:t>
            </a:r>
            <a:br>
              <a:rPr lang="en-CA" altLang="en-US" dirty="0"/>
            </a:br>
            <a:r>
              <a:rPr lang="en-CA" altLang="en-US" dirty="0"/>
              <a:t>NAT – Enabled Routers</a:t>
            </a:r>
            <a:endParaRPr lang="en-CA" altLang="en-US" sz="1800" dirty="0">
              <a:solidFill>
                <a:srgbClr val="FF0000"/>
              </a:solidFill>
            </a:endParaRPr>
          </a:p>
        </p:txBody>
      </p:sp>
      <p:sp>
        <p:nvSpPr>
          <p:cNvPr id="3" name="Content Placeholder 2"/>
          <p:cNvSpPr>
            <a:spLocks noGrp="1"/>
          </p:cNvSpPr>
          <p:nvPr>
            <p:ph idx="1"/>
          </p:nvPr>
        </p:nvSpPr>
        <p:spPr>
          <a:xfrm>
            <a:off x="144065" y="798944"/>
            <a:ext cx="3234402" cy="4155319"/>
          </a:xfrm>
        </p:spPr>
        <p:txBody>
          <a:bodyPr/>
          <a:lstStyle/>
          <a:p>
            <a:r>
              <a:rPr lang="en-US" dirty="0"/>
              <a:t>Network Address Translation (NAT)</a:t>
            </a:r>
          </a:p>
          <a:p>
            <a:pPr lvl="1"/>
            <a:r>
              <a:rPr lang="en-US" dirty="0"/>
              <a:t>When an internal device sends traffic out of the network, the NAT-enabled router translates the internal IPv4 address of the device to a public address from the NAT pool. </a:t>
            </a:r>
          </a:p>
          <a:p>
            <a:pPr lvl="1"/>
            <a:r>
              <a:rPr lang="en-US" dirty="0"/>
              <a:t>To outside devices, all traffic entering and exiting the network appears to have a public IPv4 address from the provided pool of addresses.</a:t>
            </a:r>
          </a:p>
          <a:p>
            <a:pPr lvl="1"/>
            <a:r>
              <a:rPr lang="en-US" dirty="0"/>
              <a:t>A NAT router typically operates at the border of a stub network.</a:t>
            </a:r>
          </a:p>
        </p:txBody>
      </p:sp>
      <p:pic>
        <p:nvPicPr>
          <p:cNvPr id="4" name="Picture 3"/>
          <p:cNvPicPr>
            <a:picLocks noChangeAspect="1"/>
          </p:cNvPicPr>
          <p:nvPr/>
        </p:nvPicPr>
        <p:blipFill>
          <a:blip r:embed="rId3"/>
          <a:stretch>
            <a:fillRect/>
          </a:stretch>
        </p:blipFill>
        <p:spPr>
          <a:xfrm>
            <a:off x="3378467" y="670425"/>
            <a:ext cx="5455168" cy="3862331"/>
          </a:xfrm>
          <a:prstGeom prst="rect">
            <a:avLst/>
          </a:prstGeom>
        </p:spPr>
      </p:pic>
    </p:spTree>
    <p:extLst>
      <p:ext uri="{BB962C8B-B14F-4D97-AF65-F5344CB8AC3E}">
        <p14:creationId xmlns:p14="http://schemas.microsoft.com/office/powerpoint/2010/main" val="3879861419"/>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NAT</a:t>
            </a:r>
            <a:br>
              <a:rPr lang="en-CA" altLang="en-US" dirty="0"/>
            </a:br>
            <a:r>
              <a:rPr lang="en-CA" altLang="en-US" dirty="0"/>
              <a:t>Port Address Translation</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en-US" dirty="0"/>
              <a:t>Port Address Translation (PAT)</a:t>
            </a:r>
          </a:p>
          <a:p>
            <a:pPr lvl="1"/>
            <a:r>
              <a:rPr lang="en-US" dirty="0"/>
              <a:t>One-to-many – Many internal address translations to one or more public IP addresses</a:t>
            </a:r>
          </a:p>
          <a:p>
            <a:pPr marL="142875" lvl="1" indent="0">
              <a:buNone/>
            </a:pPr>
            <a:endParaRPr lang="en-US" dirty="0"/>
          </a:p>
        </p:txBody>
      </p:sp>
      <p:pic>
        <p:nvPicPr>
          <p:cNvPr id="4" name="Picture 3"/>
          <p:cNvPicPr>
            <a:picLocks noChangeAspect="1"/>
          </p:cNvPicPr>
          <p:nvPr/>
        </p:nvPicPr>
        <p:blipFill>
          <a:blip r:embed="rId3"/>
          <a:stretch>
            <a:fillRect/>
          </a:stretch>
        </p:blipFill>
        <p:spPr>
          <a:xfrm>
            <a:off x="2125089" y="1556495"/>
            <a:ext cx="4891238" cy="3304748"/>
          </a:xfrm>
          <a:prstGeom prst="rect">
            <a:avLst/>
          </a:prstGeom>
        </p:spPr>
      </p:pic>
    </p:spTree>
    <p:extLst>
      <p:ext uri="{BB962C8B-B14F-4D97-AF65-F5344CB8AC3E}">
        <p14:creationId xmlns:p14="http://schemas.microsoft.com/office/powerpoint/2010/main" val="2299454163"/>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File Transfer and Sharing Services</a:t>
            </a:r>
            <a:br>
              <a:rPr lang="en-CA" altLang="en-US" dirty="0"/>
            </a:br>
            <a:r>
              <a:rPr lang="en-US" dirty="0">
                <a:latin typeface="Arial" charset="0"/>
              </a:rPr>
              <a:t>FTP and TFTP </a:t>
            </a:r>
            <a:endParaRPr lang="en-CA" altLang="en-US" sz="1800" dirty="0">
              <a:solidFill>
                <a:srgbClr val="FF0000"/>
              </a:solidFill>
            </a:endParaRPr>
          </a:p>
        </p:txBody>
      </p:sp>
      <p:sp>
        <p:nvSpPr>
          <p:cNvPr id="3" name="Content Placeholder 2"/>
          <p:cNvSpPr>
            <a:spLocks noGrp="1"/>
          </p:cNvSpPr>
          <p:nvPr>
            <p:ph idx="1"/>
          </p:nvPr>
        </p:nvSpPr>
        <p:spPr>
          <a:xfrm>
            <a:off x="144065" y="798944"/>
            <a:ext cx="4195561" cy="4155319"/>
          </a:xfrm>
        </p:spPr>
        <p:txBody>
          <a:bodyPr/>
          <a:lstStyle/>
          <a:p>
            <a:r>
              <a:rPr lang="en-US" dirty="0"/>
              <a:t>File Transfer Protocol (FTP)</a:t>
            </a:r>
          </a:p>
          <a:p>
            <a:pPr lvl="1"/>
            <a:r>
              <a:rPr lang="en-US" dirty="0"/>
              <a:t>TCP-based.</a:t>
            </a:r>
          </a:p>
          <a:p>
            <a:pPr lvl="1"/>
            <a:r>
              <a:rPr lang="en-US" dirty="0"/>
              <a:t>Used to push and pull data from a server.</a:t>
            </a:r>
          </a:p>
          <a:p>
            <a:r>
              <a:rPr lang="en-US" dirty="0"/>
              <a:t>Trivial File Transfer Protocol (TFTP)</a:t>
            </a:r>
          </a:p>
          <a:p>
            <a:pPr lvl="1"/>
            <a:r>
              <a:rPr lang="en-US" dirty="0"/>
              <a:t>UDP-based.</a:t>
            </a:r>
          </a:p>
          <a:p>
            <a:pPr lvl="1"/>
            <a:r>
              <a:rPr lang="en-US" dirty="0"/>
              <a:t>Fast, but unreliable.</a:t>
            </a:r>
          </a:p>
          <a:p>
            <a:r>
              <a:rPr lang="en-US" kern="0" dirty="0"/>
              <a:t>Server Message Block (SMB)</a:t>
            </a:r>
          </a:p>
          <a:p>
            <a:pPr lvl="1"/>
            <a:r>
              <a:rPr lang="en-US" kern="0" dirty="0"/>
              <a:t>Client/server-based file sharing protocol.</a:t>
            </a:r>
          </a:p>
        </p:txBody>
      </p:sp>
      <p:pic>
        <p:nvPicPr>
          <p:cNvPr id="4" name="Picture 3">
            <a:extLst>
              <a:ext uri="{FF2B5EF4-FFF2-40B4-BE49-F238E27FC236}">
                <a16:creationId xmlns:a16="http://schemas.microsoft.com/office/drawing/2014/main" id="{E9922093-D726-4CF6-BBC0-94583ADB6A00}"/>
              </a:ext>
            </a:extLst>
          </p:cNvPr>
          <p:cNvPicPr>
            <a:picLocks noChangeAspect="1"/>
          </p:cNvPicPr>
          <p:nvPr/>
        </p:nvPicPr>
        <p:blipFill>
          <a:blip r:embed="rId3"/>
          <a:stretch>
            <a:fillRect/>
          </a:stretch>
        </p:blipFill>
        <p:spPr>
          <a:xfrm>
            <a:off x="4339626" y="925081"/>
            <a:ext cx="4657725" cy="3419475"/>
          </a:xfrm>
          <a:prstGeom prst="rect">
            <a:avLst/>
          </a:prstGeom>
        </p:spPr>
      </p:pic>
    </p:spTree>
    <p:extLst>
      <p:ext uri="{BB962C8B-B14F-4D97-AF65-F5344CB8AC3E}">
        <p14:creationId xmlns:p14="http://schemas.microsoft.com/office/powerpoint/2010/main" val="2033782695"/>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File Transfer and Sharing Services</a:t>
            </a:r>
            <a:br>
              <a:rPr lang="en-CA" altLang="en-US" dirty="0"/>
            </a:br>
            <a:r>
              <a:rPr lang="en-US" altLang="en-US" dirty="0">
                <a:latin typeface="Arial" charset="0"/>
              </a:rPr>
              <a:t>SMB</a:t>
            </a:r>
            <a:endParaRPr lang="en-CA" altLang="en-US" sz="1800" dirty="0">
              <a:solidFill>
                <a:srgbClr val="FF0000"/>
              </a:solidFill>
            </a:endParaRPr>
          </a:p>
        </p:txBody>
      </p:sp>
      <p:sp>
        <p:nvSpPr>
          <p:cNvPr id="3" name="Content Placeholder 2"/>
          <p:cNvSpPr>
            <a:spLocks noGrp="1"/>
          </p:cNvSpPr>
          <p:nvPr>
            <p:ph idx="1"/>
          </p:nvPr>
        </p:nvSpPr>
        <p:spPr>
          <a:xfrm>
            <a:off x="144065" y="798944"/>
            <a:ext cx="3297635" cy="4155319"/>
          </a:xfrm>
        </p:spPr>
        <p:txBody>
          <a:bodyPr/>
          <a:lstStyle/>
          <a:p>
            <a:r>
              <a:rPr lang="en-US" kern="0" dirty="0"/>
              <a:t>Server Message Block (SMB)</a:t>
            </a:r>
          </a:p>
          <a:p>
            <a:pPr lvl="1"/>
            <a:r>
              <a:rPr lang="en-US" kern="0" dirty="0"/>
              <a:t>Client/server-based file sharing protocol.</a:t>
            </a:r>
          </a:p>
          <a:p>
            <a:pPr lvl="1"/>
            <a:r>
              <a:rPr lang="en-US" dirty="0"/>
              <a:t>This format uses a fixed-sized header, followed by a variable-sized parameter and data component.</a:t>
            </a:r>
          </a:p>
          <a:p>
            <a:pPr lvl="1"/>
            <a:r>
              <a:rPr lang="en-US" dirty="0"/>
              <a:t>SMB messages can start, authenticate, and terminate sessions, control file and printer access, and allow an application to send or receive messages to or from another device.</a:t>
            </a:r>
            <a:endParaRPr lang="en-US" kern="0" dirty="0"/>
          </a:p>
        </p:txBody>
      </p:sp>
      <p:pic>
        <p:nvPicPr>
          <p:cNvPr id="2" name="Picture 1"/>
          <p:cNvPicPr>
            <a:picLocks noChangeAspect="1"/>
          </p:cNvPicPr>
          <p:nvPr/>
        </p:nvPicPr>
        <p:blipFill>
          <a:blip r:embed="rId3"/>
          <a:stretch>
            <a:fillRect/>
          </a:stretch>
        </p:blipFill>
        <p:spPr>
          <a:xfrm>
            <a:off x="4000500" y="312737"/>
            <a:ext cx="4965700" cy="4215291"/>
          </a:xfrm>
          <a:prstGeom prst="rect">
            <a:avLst/>
          </a:prstGeom>
        </p:spPr>
      </p:pic>
    </p:spTree>
    <p:extLst>
      <p:ext uri="{BB962C8B-B14F-4D97-AF65-F5344CB8AC3E}">
        <p14:creationId xmlns:p14="http://schemas.microsoft.com/office/powerpoint/2010/main" val="2988762659"/>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Email</a:t>
            </a:r>
            <a:br>
              <a:rPr lang="en-US" altLang="en-US" sz="1600" dirty="0"/>
            </a:br>
            <a:r>
              <a:rPr lang="en-US" altLang="en-US" dirty="0">
                <a:latin typeface="Arial" charset="0"/>
              </a:rPr>
              <a:t>Email Overview</a:t>
            </a:r>
            <a:endParaRPr lang="en-CA" altLang="en-US" sz="1800" dirty="0">
              <a:solidFill>
                <a:srgbClr val="FF0000"/>
              </a:solidFill>
            </a:endParaRPr>
          </a:p>
        </p:txBody>
      </p:sp>
      <p:sp>
        <p:nvSpPr>
          <p:cNvPr id="3" name="Content Placeholder 2"/>
          <p:cNvSpPr>
            <a:spLocks noGrp="1"/>
          </p:cNvSpPr>
          <p:nvPr>
            <p:ph idx="1"/>
          </p:nvPr>
        </p:nvSpPr>
        <p:spPr>
          <a:xfrm>
            <a:off x="144065" y="798944"/>
            <a:ext cx="4343852" cy="4155319"/>
          </a:xfrm>
        </p:spPr>
        <p:txBody>
          <a:bodyPr/>
          <a:lstStyle/>
          <a:p>
            <a:r>
              <a:rPr lang="en-US" dirty="0"/>
              <a:t>Email supports three separate protocols for operation: </a:t>
            </a:r>
          </a:p>
          <a:p>
            <a:pPr lvl="1"/>
            <a:r>
              <a:rPr lang="en-US" dirty="0"/>
              <a:t>Simple Mail Transfer Protocol (SMTP)</a:t>
            </a:r>
          </a:p>
          <a:p>
            <a:pPr lvl="1"/>
            <a:r>
              <a:rPr lang="en-US" dirty="0"/>
              <a:t>Post Office Protocol version 3 (POP3)</a:t>
            </a:r>
          </a:p>
          <a:p>
            <a:pPr lvl="1"/>
            <a:r>
              <a:rPr lang="en-US" dirty="0"/>
              <a:t>IMAP</a:t>
            </a:r>
          </a:p>
          <a:p>
            <a:pPr marL="142875" lvl="1" indent="0">
              <a:buNone/>
            </a:pPr>
            <a:r>
              <a:rPr lang="en-US" dirty="0"/>
              <a:t>The application layer process that sends mail uses SMTP. A client retrieves email using one of the two application layer protocols: POP3 or IMAP.</a:t>
            </a:r>
            <a:endParaRPr lang="en-US" kern="0" dirty="0"/>
          </a:p>
        </p:txBody>
      </p:sp>
      <p:pic>
        <p:nvPicPr>
          <p:cNvPr id="2" name="Picture 1">
            <a:extLst>
              <a:ext uri="{FF2B5EF4-FFF2-40B4-BE49-F238E27FC236}">
                <a16:creationId xmlns:a16="http://schemas.microsoft.com/office/drawing/2014/main" id="{E5C4914F-B1F8-46FE-84AD-C803878DB6E3}"/>
              </a:ext>
            </a:extLst>
          </p:cNvPr>
          <p:cNvPicPr>
            <a:picLocks noChangeAspect="1"/>
          </p:cNvPicPr>
          <p:nvPr/>
        </p:nvPicPr>
        <p:blipFill>
          <a:blip r:embed="rId3"/>
          <a:stretch>
            <a:fillRect/>
          </a:stretch>
        </p:blipFill>
        <p:spPr>
          <a:xfrm>
            <a:off x="4516597" y="1027387"/>
            <a:ext cx="4357213" cy="3252459"/>
          </a:xfrm>
          <a:prstGeom prst="rect">
            <a:avLst/>
          </a:prstGeom>
        </p:spPr>
      </p:pic>
    </p:spTree>
    <p:extLst>
      <p:ext uri="{BB962C8B-B14F-4D97-AF65-F5344CB8AC3E}">
        <p14:creationId xmlns:p14="http://schemas.microsoft.com/office/powerpoint/2010/main" val="3463071594"/>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Email</a:t>
            </a:r>
            <a:br>
              <a:rPr lang="en-US" altLang="en-US" sz="1600" dirty="0"/>
            </a:br>
            <a:r>
              <a:rPr lang="en-US" altLang="en-US" dirty="0">
                <a:latin typeface="Arial" charset="0"/>
              </a:rPr>
              <a:t>SMTP</a:t>
            </a:r>
            <a:endParaRPr lang="en-CA" altLang="en-US" sz="1800" dirty="0">
              <a:solidFill>
                <a:srgbClr val="FF0000"/>
              </a:solidFill>
            </a:endParaRPr>
          </a:p>
        </p:txBody>
      </p:sp>
      <p:sp>
        <p:nvSpPr>
          <p:cNvPr id="3" name="Content Placeholder 2"/>
          <p:cNvSpPr>
            <a:spLocks noGrp="1"/>
          </p:cNvSpPr>
          <p:nvPr>
            <p:ph idx="1"/>
          </p:nvPr>
        </p:nvSpPr>
        <p:spPr>
          <a:xfrm>
            <a:off x="144065" y="798944"/>
            <a:ext cx="3348435" cy="4155319"/>
          </a:xfrm>
        </p:spPr>
        <p:txBody>
          <a:bodyPr/>
          <a:lstStyle/>
          <a:p>
            <a:r>
              <a:rPr lang="en-US" dirty="0"/>
              <a:t>SMTP</a:t>
            </a:r>
          </a:p>
          <a:p>
            <a:pPr lvl="1"/>
            <a:r>
              <a:rPr lang="en-US" dirty="0"/>
              <a:t>Simple Mail Transfer Protocol (SMTP) – Port 25.</a:t>
            </a:r>
          </a:p>
          <a:p>
            <a:r>
              <a:rPr lang="en-US" dirty="0"/>
              <a:t>After the connection is made, the client attempts to send the email to the server across the connection. </a:t>
            </a:r>
          </a:p>
          <a:p>
            <a:r>
              <a:rPr lang="en-US" dirty="0"/>
              <a:t>When the server receives the message, it either places the message in a local account, if the recipient is local, or forwards the message to another mail server for delivery.</a:t>
            </a:r>
            <a:endParaRPr lang="en-US" kern="0" dirty="0"/>
          </a:p>
        </p:txBody>
      </p:sp>
      <p:pic>
        <p:nvPicPr>
          <p:cNvPr id="4" name="Picture 3"/>
          <p:cNvPicPr>
            <a:picLocks noChangeAspect="1"/>
          </p:cNvPicPr>
          <p:nvPr/>
        </p:nvPicPr>
        <p:blipFill>
          <a:blip r:embed="rId3"/>
          <a:stretch>
            <a:fillRect/>
          </a:stretch>
        </p:blipFill>
        <p:spPr>
          <a:xfrm>
            <a:off x="3788543" y="798944"/>
            <a:ext cx="4711700" cy="3533775"/>
          </a:xfrm>
          <a:prstGeom prst="rect">
            <a:avLst/>
          </a:prstGeom>
        </p:spPr>
      </p:pic>
    </p:spTree>
    <p:extLst>
      <p:ext uri="{BB962C8B-B14F-4D97-AF65-F5344CB8AC3E}">
        <p14:creationId xmlns:p14="http://schemas.microsoft.com/office/powerpoint/2010/main" val="1533695445"/>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Email</a:t>
            </a:r>
            <a:br>
              <a:rPr lang="en-US" altLang="en-US" sz="1600" dirty="0"/>
            </a:br>
            <a:r>
              <a:rPr lang="en-US" altLang="en-US" dirty="0">
                <a:latin typeface="Arial" charset="0"/>
              </a:rPr>
              <a:t>POP3</a:t>
            </a:r>
            <a:endParaRPr lang="en-CA" altLang="en-US" sz="1800" dirty="0">
              <a:solidFill>
                <a:srgbClr val="FF0000"/>
              </a:solidFill>
            </a:endParaRPr>
          </a:p>
        </p:txBody>
      </p:sp>
      <p:sp>
        <p:nvSpPr>
          <p:cNvPr id="3" name="Content Placeholder 2"/>
          <p:cNvSpPr>
            <a:spLocks noGrp="1"/>
          </p:cNvSpPr>
          <p:nvPr>
            <p:ph idx="1"/>
          </p:nvPr>
        </p:nvSpPr>
        <p:spPr>
          <a:xfrm>
            <a:off x="144065" y="798944"/>
            <a:ext cx="3348435" cy="4155319"/>
          </a:xfrm>
        </p:spPr>
        <p:txBody>
          <a:bodyPr/>
          <a:lstStyle/>
          <a:p>
            <a:r>
              <a:rPr lang="en-US" dirty="0"/>
              <a:t>With POP3, mail is downloaded from the server to the client and then deleted on the server.</a:t>
            </a:r>
          </a:p>
          <a:p>
            <a:r>
              <a:rPr lang="en-US" dirty="0"/>
              <a:t>With POP3, email messages are downloaded to the client and removed from the server, so there is no centralized location where email messages are kept.</a:t>
            </a:r>
            <a:endParaRPr lang="en-US" kern="0" dirty="0"/>
          </a:p>
        </p:txBody>
      </p:sp>
      <p:pic>
        <p:nvPicPr>
          <p:cNvPr id="2" name="Picture 1"/>
          <p:cNvPicPr>
            <a:picLocks noChangeAspect="1"/>
          </p:cNvPicPr>
          <p:nvPr/>
        </p:nvPicPr>
        <p:blipFill>
          <a:blip r:embed="rId3"/>
          <a:stretch>
            <a:fillRect/>
          </a:stretch>
        </p:blipFill>
        <p:spPr>
          <a:xfrm>
            <a:off x="3492500" y="293688"/>
            <a:ext cx="5012135" cy="4091330"/>
          </a:xfrm>
          <a:prstGeom prst="rect">
            <a:avLst/>
          </a:prstGeom>
        </p:spPr>
      </p:pic>
    </p:spTree>
    <p:extLst>
      <p:ext uri="{BB962C8B-B14F-4D97-AF65-F5344CB8AC3E}">
        <p14:creationId xmlns:p14="http://schemas.microsoft.com/office/powerpoint/2010/main" val="1722291800"/>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Email</a:t>
            </a:r>
            <a:br>
              <a:rPr lang="en-US" altLang="en-US" sz="1600" dirty="0"/>
            </a:br>
            <a:r>
              <a:rPr lang="en-US" altLang="en-US" dirty="0">
                <a:latin typeface="Arial" charset="0"/>
              </a:rPr>
              <a:t>IMAP</a:t>
            </a:r>
            <a:endParaRPr lang="en-CA" altLang="en-US" sz="1800" dirty="0">
              <a:solidFill>
                <a:srgbClr val="FF0000"/>
              </a:solidFill>
            </a:endParaRPr>
          </a:p>
        </p:txBody>
      </p:sp>
      <p:sp>
        <p:nvSpPr>
          <p:cNvPr id="3" name="Content Placeholder 2"/>
          <p:cNvSpPr>
            <a:spLocks noGrp="1"/>
          </p:cNvSpPr>
          <p:nvPr>
            <p:ph idx="1"/>
          </p:nvPr>
        </p:nvSpPr>
        <p:spPr>
          <a:xfrm>
            <a:off x="144065" y="798944"/>
            <a:ext cx="3037563" cy="4155319"/>
          </a:xfrm>
        </p:spPr>
        <p:txBody>
          <a:bodyPr/>
          <a:lstStyle/>
          <a:p>
            <a:r>
              <a:rPr lang="en-US" dirty="0"/>
              <a:t>When a user connects to an IMAP-capable server, copies of the messages are downloaded to the client application. </a:t>
            </a:r>
          </a:p>
          <a:p>
            <a:r>
              <a:rPr lang="en-US" dirty="0"/>
              <a:t>When a user decides to delete a message, the server synchronizes that action and deletes the message from the server.</a:t>
            </a:r>
            <a:endParaRPr lang="en-US" kern="0" dirty="0"/>
          </a:p>
        </p:txBody>
      </p:sp>
      <p:pic>
        <p:nvPicPr>
          <p:cNvPr id="4" name="Picture 3"/>
          <p:cNvPicPr>
            <a:picLocks noChangeAspect="1"/>
          </p:cNvPicPr>
          <p:nvPr/>
        </p:nvPicPr>
        <p:blipFill>
          <a:blip r:embed="rId3"/>
          <a:stretch>
            <a:fillRect/>
          </a:stretch>
        </p:blipFill>
        <p:spPr>
          <a:xfrm>
            <a:off x="3181628" y="152400"/>
            <a:ext cx="5238472" cy="4483100"/>
          </a:xfrm>
          <a:prstGeom prst="rect">
            <a:avLst/>
          </a:prstGeom>
        </p:spPr>
      </p:pic>
    </p:spTree>
    <p:extLst>
      <p:ext uri="{BB962C8B-B14F-4D97-AF65-F5344CB8AC3E}">
        <p14:creationId xmlns:p14="http://schemas.microsoft.com/office/powerpoint/2010/main" val="1021921134"/>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HTTP</a:t>
            </a:r>
            <a:br>
              <a:rPr lang="en-US" altLang="en-US" sz="1600" dirty="0"/>
            </a:br>
            <a:r>
              <a:rPr lang="en-US" altLang="en-US" dirty="0">
                <a:latin typeface="Arial" charset="0"/>
              </a:rPr>
              <a:t>HTTP Overview</a:t>
            </a:r>
            <a:endParaRPr lang="en-CA" altLang="en-US" sz="1800" dirty="0">
              <a:solidFill>
                <a:srgbClr val="FF0000"/>
              </a:solidFill>
            </a:endParaRPr>
          </a:p>
        </p:txBody>
      </p:sp>
      <p:sp>
        <p:nvSpPr>
          <p:cNvPr id="3" name="Content Placeholder 2"/>
          <p:cNvSpPr>
            <a:spLocks noGrp="1"/>
          </p:cNvSpPr>
          <p:nvPr>
            <p:ph idx="1"/>
          </p:nvPr>
        </p:nvSpPr>
        <p:spPr>
          <a:xfrm>
            <a:off x="144064" y="798944"/>
            <a:ext cx="4627633" cy="3863708"/>
          </a:xfrm>
        </p:spPr>
        <p:txBody>
          <a:bodyPr/>
          <a:lstStyle/>
          <a:p>
            <a:r>
              <a:rPr lang="en-US" dirty="0"/>
              <a:t>Hypertext Transfer Protocol (HTTP) :</a:t>
            </a:r>
          </a:p>
          <a:p>
            <a:pPr lvl="1"/>
            <a:r>
              <a:rPr lang="en-US" dirty="0"/>
              <a:t>Port 80</a:t>
            </a:r>
          </a:p>
          <a:p>
            <a:pPr lvl="1"/>
            <a:r>
              <a:rPr lang="en-US" dirty="0"/>
              <a:t>Governs the way a web server and client interact.</a:t>
            </a:r>
          </a:p>
          <a:p>
            <a:pPr lvl="1"/>
            <a:r>
              <a:rPr lang="en-US" dirty="0"/>
              <a:t>TCP-based</a:t>
            </a:r>
          </a:p>
          <a:p>
            <a:pPr lvl="1"/>
            <a:r>
              <a:rPr lang="en-US" dirty="0"/>
              <a:t>Has specific server responses.</a:t>
            </a:r>
          </a:p>
          <a:p>
            <a:r>
              <a:rPr lang="en-US" dirty="0"/>
              <a:t>Steps:</a:t>
            </a:r>
          </a:p>
          <a:p>
            <a:pPr marL="485775" lvl="1" indent="-342900">
              <a:buFont typeface="+mj-lt"/>
              <a:buAutoNum type="arabicPeriod"/>
            </a:pPr>
            <a:r>
              <a:rPr lang="en-US" dirty="0"/>
              <a:t>Client initiates HTTP request to server.</a:t>
            </a:r>
          </a:p>
          <a:p>
            <a:pPr marL="485775" lvl="1" indent="-342900">
              <a:buFont typeface="+mj-lt"/>
              <a:buAutoNum type="arabicPeriod"/>
            </a:pPr>
            <a:r>
              <a:rPr lang="en-US" dirty="0"/>
              <a:t>HTTP returns code for a webpage.</a:t>
            </a:r>
          </a:p>
          <a:p>
            <a:pPr marL="485775" lvl="1" indent="-342900">
              <a:buFont typeface="+mj-lt"/>
              <a:buAutoNum type="arabicPeriod"/>
            </a:pPr>
            <a:r>
              <a:rPr lang="en-US" dirty="0"/>
              <a:t>Browser interprets HTML code and displays on webpage.</a:t>
            </a:r>
          </a:p>
          <a:p>
            <a:pPr marL="142875" lvl="1" indent="0">
              <a:buNone/>
            </a:pPr>
            <a:endParaRPr lang="en-US" dirty="0"/>
          </a:p>
          <a:p>
            <a:pPr marL="142875" lvl="1" indent="0">
              <a:buNone/>
            </a:pPr>
            <a:endParaRPr lang="en-US" dirty="0"/>
          </a:p>
          <a:p>
            <a:pPr lvl="1"/>
            <a:endParaRPr lang="en-US" kern="0" dirty="0"/>
          </a:p>
          <a:p>
            <a:pPr lvl="1"/>
            <a:endParaRPr lang="en-US" kern="0" dirty="0"/>
          </a:p>
        </p:txBody>
      </p:sp>
      <p:pic>
        <p:nvPicPr>
          <p:cNvPr id="2" name="Picture 1"/>
          <p:cNvPicPr>
            <a:picLocks noChangeAspect="1"/>
          </p:cNvPicPr>
          <p:nvPr/>
        </p:nvPicPr>
        <p:blipFill>
          <a:blip r:embed="rId3"/>
          <a:stretch>
            <a:fillRect/>
          </a:stretch>
        </p:blipFill>
        <p:spPr>
          <a:xfrm>
            <a:off x="4572001" y="798944"/>
            <a:ext cx="4425232" cy="3178495"/>
          </a:xfrm>
          <a:prstGeom prst="rect">
            <a:avLst/>
          </a:prstGeom>
        </p:spPr>
      </p:pic>
    </p:spTree>
    <p:extLst>
      <p:ext uri="{BB962C8B-B14F-4D97-AF65-F5344CB8AC3E}">
        <p14:creationId xmlns:p14="http://schemas.microsoft.com/office/powerpoint/2010/main" val="539594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4"/>
            <a:ext cx="4105718" cy="4155319"/>
          </a:xfrm>
        </p:spPr>
        <p:txBody>
          <a:bodyPr/>
          <a:lstStyle/>
          <a:p>
            <a:r>
              <a:rPr lang="en-US" kern="0" dirty="0"/>
              <a:t>Protocol – The rules of communications</a:t>
            </a:r>
          </a:p>
          <a:p>
            <a:pPr lvl="1"/>
            <a:r>
              <a:rPr lang="en-US" dirty="0"/>
              <a:t>Network protocols provide the means for computers to communicate on networks. </a:t>
            </a:r>
          </a:p>
          <a:p>
            <a:pPr lvl="1"/>
            <a:r>
              <a:rPr lang="en-US" dirty="0"/>
              <a:t>Network protocols dictate the message encoding, formatting, encapsulation, size, timing, and delivery options.</a:t>
            </a:r>
            <a:endParaRPr lang="en-US" kern="0" dirty="0"/>
          </a:p>
          <a:p>
            <a:pPr marL="142875" lvl="1" indent="0">
              <a:buNone/>
            </a:pPr>
            <a:endParaRPr lang="en-US" kern="0" dirty="0"/>
          </a:p>
        </p:txBody>
      </p:sp>
      <p:sp>
        <p:nvSpPr>
          <p:cNvPr id="8194" name="Rectangle 2"/>
          <p:cNvSpPr>
            <a:spLocks noGrp="1" noChangeArrowheads="1"/>
          </p:cNvSpPr>
          <p:nvPr>
            <p:ph type="title"/>
          </p:nvPr>
        </p:nvSpPr>
        <p:spPr/>
        <p:txBody>
          <a:bodyPr/>
          <a:lstStyle/>
          <a:p>
            <a:r>
              <a:rPr lang="en-US" altLang="en-US" sz="1600" dirty="0"/>
              <a:t>Communications Protocols</a:t>
            </a:r>
            <a:br>
              <a:rPr lang="en-US" altLang="en-US" dirty="0"/>
            </a:br>
            <a:r>
              <a:rPr lang="en-US" altLang="en-US" dirty="0"/>
              <a:t>What are Protocols?</a:t>
            </a:r>
          </a:p>
        </p:txBody>
      </p:sp>
      <p:pic>
        <p:nvPicPr>
          <p:cNvPr id="2" name="Picture 1"/>
          <p:cNvPicPr>
            <a:picLocks noChangeAspect="1"/>
          </p:cNvPicPr>
          <p:nvPr/>
        </p:nvPicPr>
        <p:blipFill>
          <a:blip r:embed="rId3"/>
          <a:stretch>
            <a:fillRect/>
          </a:stretch>
        </p:blipFill>
        <p:spPr>
          <a:xfrm>
            <a:off x="4472954" y="322217"/>
            <a:ext cx="4357537" cy="3958045"/>
          </a:xfrm>
          <a:prstGeom prst="rect">
            <a:avLst/>
          </a:prstGeom>
        </p:spPr>
      </p:pic>
    </p:spTree>
    <p:extLst>
      <p:ext uri="{BB962C8B-B14F-4D97-AF65-F5344CB8AC3E}">
        <p14:creationId xmlns:p14="http://schemas.microsoft.com/office/powerpoint/2010/main" val="2603658467"/>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HTTP</a:t>
            </a:r>
            <a:br>
              <a:rPr lang="en-US" altLang="en-US" sz="1600" dirty="0"/>
            </a:br>
            <a:r>
              <a:rPr lang="en-US" altLang="en-US" dirty="0">
                <a:latin typeface="Arial" charset="0"/>
              </a:rPr>
              <a:t>The HTTP URL</a:t>
            </a:r>
            <a:endParaRPr lang="en-CA" altLang="en-US" sz="1800" dirty="0">
              <a:solidFill>
                <a:srgbClr val="FF0000"/>
              </a:solidFill>
            </a:endParaRPr>
          </a:p>
        </p:txBody>
      </p:sp>
      <p:sp>
        <p:nvSpPr>
          <p:cNvPr id="3" name="Content Placeholder 2"/>
          <p:cNvSpPr>
            <a:spLocks noGrp="1"/>
          </p:cNvSpPr>
          <p:nvPr>
            <p:ph idx="1"/>
          </p:nvPr>
        </p:nvSpPr>
        <p:spPr>
          <a:xfrm>
            <a:off x="144064" y="798944"/>
            <a:ext cx="7806136" cy="2678001"/>
          </a:xfrm>
        </p:spPr>
        <p:txBody>
          <a:bodyPr/>
          <a:lstStyle/>
          <a:p>
            <a:r>
              <a:rPr lang="en-US" dirty="0"/>
              <a:t>HTTP URLs can also specify the port on the server that should handle the HTTP methods. </a:t>
            </a:r>
          </a:p>
          <a:p>
            <a:r>
              <a:rPr lang="en-US" dirty="0"/>
              <a:t>In addition, it can specify a query string and fragment.</a:t>
            </a:r>
          </a:p>
          <a:p>
            <a:r>
              <a:rPr lang="en-US" dirty="0"/>
              <a:t>Query string typically contains information that is not handled by the HTTP server process itself, but is instead handled by another process that is running on the server.</a:t>
            </a:r>
            <a:endParaRPr lang="en-US" kern="0" dirty="0"/>
          </a:p>
        </p:txBody>
      </p:sp>
      <p:pic>
        <p:nvPicPr>
          <p:cNvPr id="5" name="Picture 4">
            <a:extLst>
              <a:ext uri="{FF2B5EF4-FFF2-40B4-BE49-F238E27FC236}">
                <a16:creationId xmlns:a16="http://schemas.microsoft.com/office/drawing/2014/main" id="{CD3FCB12-A547-4708-87EF-5BA7D6AC5E16}"/>
              </a:ext>
            </a:extLst>
          </p:cNvPr>
          <p:cNvPicPr>
            <a:picLocks noChangeAspect="1"/>
          </p:cNvPicPr>
          <p:nvPr/>
        </p:nvPicPr>
        <p:blipFill>
          <a:blip r:embed="rId3"/>
          <a:stretch>
            <a:fillRect/>
          </a:stretch>
        </p:blipFill>
        <p:spPr>
          <a:xfrm>
            <a:off x="584200" y="2668856"/>
            <a:ext cx="7543800" cy="1114425"/>
          </a:xfrm>
          <a:prstGeom prst="rect">
            <a:avLst/>
          </a:prstGeom>
        </p:spPr>
      </p:pic>
    </p:spTree>
    <p:extLst>
      <p:ext uri="{BB962C8B-B14F-4D97-AF65-F5344CB8AC3E}">
        <p14:creationId xmlns:p14="http://schemas.microsoft.com/office/powerpoint/2010/main" val="24678111"/>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Network Services</a:t>
            </a:r>
            <a:br>
              <a:rPr lang="en-CA" altLang="en-US" dirty="0"/>
            </a:br>
            <a:r>
              <a:rPr lang="en-CA" altLang="en-US" dirty="0"/>
              <a:t>T</a:t>
            </a:r>
            <a:r>
              <a:rPr lang="en-US" altLang="en-US" dirty="0">
                <a:latin typeface="Arial" charset="0"/>
              </a:rPr>
              <a:t>he HTTP Protocol</a:t>
            </a:r>
            <a:endParaRPr lang="en-CA" altLang="en-US" sz="1800" dirty="0">
              <a:solidFill>
                <a:srgbClr val="FF0000"/>
              </a:solidFill>
            </a:endParaRPr>
          </a:p>
        </p:txBody>
      </p:sp>
      <p:sp>
        <p:nvSpPr>
          <p:cNvPr id="3" name="Content Placeholder 2"/>
          <p:cNvSpPr>
            <a:spLocks noGrp="1"/>
          </p:cNvSpPr>
          <p:nvPr>
            <p:ph idx="1"/>
          </p:nvPr>
        </p:nvSpPr>
        <p:spPr>
          <a:xfrm>
            <a:off x="144064" y="798944"/>
            <a:ext cx="5494735" cy="3958786"/>
          </a:xfrm>
        </p:spPr>
        <p:txBody>
          <a:bodyPr/>
          <a:lstStyle/>
          <a:p>
            <a:r>
              <a:rPr lang="en-US" dirty="0"/>
              <a:t>HTTP is a request/response protocol that uses TCP port 80.</a:t>
            </a:r>
          </a:p>
          <a:p>
            <a:r>
              <a:rPr lang="en-US" dirty="0"/>
              <a:t>When a client, typically a web browser, sends a request to a web server, it will use one of six methods that are specified by the HTTP protocol.</a:t>
            </a:r>
          </a:p>
          <a:p>
            <a:pPr lvl="1"/>
            <a:r>
              <a:rPr lang="en-US" b="1" dirty="0"/>
              <a:t>GET</a:t>
            </a:r>
            <a:r>
              <a:rPr lang="en-US" dirty="0"/>
              <a:t> - A client request for data. A client (web browser) sends the GET message to the web server to request HTML pages.</a:t>
            </a:r>
          </a:p>
          <a:p>
            <a:pPr lvl="1"/>
            <a:r>
              <a:rPr lang="en-US" b="1" dirty="0"/>
              <a:t>POST</a:t>
            </a:r>
            <a:r>
              <a:rPr lang="en-US" dirty="0"/>
              <a:t> - Submits data to be processed by a resource.</a:t>
            </a:r>
          </a:p>
          <a:p>
            <a:pPr lvl="1"/>
            <a:r>
              <a:rPr lang="en-US" b="1" dirty="0"/>
              <a:t>PUT</a:t>
            </a:r>
            <a:r>
              <a:rPr lang="en-US" dirty="0"/>
              <a:t> - Uploads resources or content to the web server.</a:t>
            </a:r>
          </a:p>
          <a:p>
            <a:pPr lvl="1"/>
            <a:r>
              <a:rPr lang="en-US" b="1" dirty="0"/>
              <a:t>DELETE</a:t>
            </a:r>
            <a:r>
              <a:rPr lang="en-US" dirty="0"/>
              <a:t> - Deletes the resource specified.</a:t>
            </a:r>
          </a:p>
          <a:p>
            <a:pPr lvl="1"/>
            <a:r>
              <a:rPr lang="en-US" b="1" dirty="0"/>
              <a:t>OPTIONS</a:t>
            </a:r>
            <a:r>
              <a:rPr lang="en-US" dirty="0"/>
              <a:t> - Returns the HTTP methods that the server supports.</a:t>
            </a:r>
          </a:p>
          <a:p>
            <a:pPr lvl="1"/>
            <a:r>
              <a:rPr lang="en-US" b="1" dirty="0"/>
              <a:t>CONNECT</a:t>
            </a:r>
            <a:r>
              <a:rPr lang="en-US" dirty="0"/>
              <a:t> - Requests that an HTTP proxy server forwards the HTTP TCP session to the desired destination.</a:t>
            </a:r>
          </a:p>
          <a:p>
            <a:endParaRPr lang="en-US" kern="0" dirty="0"/>
          </a:p>
        </p:txBody>
      </p:sp>
      <p:pic>
        <p:nvPicPr>
          <p:cNvPr id="2" name="Picture 1"/>
          <p:cNvPicPr>
            <a:picLocks noChangeAspect="1"/>
          </p:cNvPicPr>
          <p:nvPr/>
        </p:nvPicPr>
        <p:blipFill>
          <a:blip r:embed="rId3"/>
          <a:stretch>
            <a:fillRect/>
          </a:stretch>
        </p:blipFill>
        <p:spPr>
          <a:xfrm>
            <a:off x="5638799" y="798944"/>
            <a:ext cx="3149601" cy="3226956"/>
          </a:xfrm>
          <a:prstGeom prst="rect">
            <a:avLst/>
          </a:prstGeom>
        </p:spPr>
      </p:pic>
    </p:spTree>
    <p:extLst>
      <p:ext uri="{BB962C8B-B14F-4D97-AF65-F5344CB8AC3E}">
        <p14:creationId xmlns:p14="http://schemas.microsoft.com/office/powerpoint/2010/main" val="360911842"/>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a:t>HTTP</a:t>
            </a:r>
            <a:br>
              <a:rPr lang="en-CA" altLang="en-US" dirty="0"/>
            </a:br>
            <a:r>
              <a:rPr lang="en-US" altLang="en-US" dirty="0">
                <a:latin typeface="Arial" charset="0"/>
              </a:rPr>
              <a:t>HTTP Status Code</a:t>
            </a:r>
            <a:endParaRPr lang="en-CA" altLang="en-US" sz="1800" dirty="0">
              <a:solidFill>
                <a:srgbClr val="FF0000"/>
              </a:solidFill>
            </a:endParaRPr>
          </a:p>
        </p:txBody>
      </p:sp>
      <p:sp>
        <p:nvSpPr>
          <p:cNvPr id="3" name="Content Placeholder 2"/>
          <p:cNvSpPr>
            <a:spLocks noGrp="1"/>
          </p:cNvSpPr>
          <p:nvPr>
            <p:ph idx="1"/>
          </p:nvPr>
        </p:nvSpPr>
        <p:spPr>
          <a:xfrm>
            <a:off x="144065" y="798944"/>
            <a:ext cx="3615135" cy="3265056"/>
          </a:xfrm>
        </p:spPr>
        <p:txBody>
          <a:bodyPr/>
          <a:lstStyle/>
          <a:p>
            <a:r>
              <a:rPr lang="en-US" dirty="0"/>
              <a:t>The HTTP server responses are identified with various status codes that inform the host application of the outcome of client requests to the server. The codes are organized into five groups. </a:t>
            </a:r>
          </a:p>
          <a:p>
            <a:pPr lvl="1"/>
            <a:r>
              <a:rPr lang="en-US" b="1" dirty="0"/>
              <a:t>1xx</a:t>
            </a:r>
            <a:r>
              <a:rPr lang="en-US" dirty="0"/>
              <a:t> - Informational</a:t>
            </a:r>
          </a:p>
          <a:p>
            <a:pPr lvl="1"/>
            <a:r>
              <a:rPr lang="en-US" b="1" dirty="0"/>
              <a:t>2xx</a:t>
            </a:r>
            <a:r>
              <a:rPr lang="en-US" dirty="0"/>
              <a:t> - Success</a:t>
            </a:r>
          </a:p>
          <a:p>
            <a:pPr lvl="1"/>
            <a:r>
              <a:rPr lang="en-US" b="1" dirty="0"/>
              <a:t>3xx</a:t>
            </a:r>
            <a:r>
              <a:rPr lang="en-US" dirty="0"/>
              <a:t> - Redirection</a:t>
            </a:r>
          </a:p>
          <a:p>
            <a:pPr lvl="1"/>
            <a:r>
              <a:rPr lang="en-US" b="1" dirty="0"/>
              <a:t>4xx</a:t>
            </a:r>
            <a:r>
              <a:rPr lang="en-US" dirty="0"/>
              <a:t> - Client Error</a:t>
            </a:r>
          </a:p>
          <a:p>
            <a:pPr lvl="1"/>
            <a:r>
              <a:rPr lang="en-US" b="1" dirty="0"/>
              <a:t>5xx</a:t>
            </a:r>
            <a:r>
              <a:rPr lang="en-US" dirty="0"/>
              <a:t> - Server Error</a:t>
            </a:r>
          </a:p>
        </p:txBody>
      </p:sp>
      <p:pic>
        <p:nvPicPr>
          <p:cNvPr id="6" name="Picture 5">
            <a:extLst>
              <a:ext uri="{FF2B5EF4-FFF2-40B4-BE49-F238E27FC236}">
                <a16:creationId xmlns:a16="http://schemas.microsoft.com/office/drawing/2014/main" id="{07C9F76D-4267-4E86-B6E2-2A3BFE5527E4}"/>
              </a:ext>
            </a:extLst>
          </p:cNvPr>
          <p:cNvPicPr>
            <a:picLocks noChangeAspect="1"/>
          </p:cNvPicPr>
          <p:nvPr/>
        </p:nvPicPr>
        <p:blipFill>
          <a:blip r:embed="rId3"/>
          <a:stretch>
            <a:fillRect/>
          </a:stretch>
        </p:blipFill>
        <p:spPr>
          <a:xfrm>
            <a:off x="3595111" y="829054"/>
            <a:ext cx="5328173" cy="2942845"/>
          </a:xfrm>
          <a:prstGeom prst="rect">
            <a:avLst/>
          </a:prstGeom>
        </p:spPr>
      </p:pic>
    </p:spTree>
    <p:extLst>
      <p:ext uri="{BB962C8B-B14F-4D97-AF65-F5344CB8AC3E}">
        <p14:creationId xmlns:p14="http://schemas.microsoft.com/office/powerpoint/2010/main" val="229024820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24640</TotalTime>
  <Words>6885</Words>
  <Application>Microsoft Office PowerPoint</Application>
  <PresentationFormat>On-screen Show (16:9)</PresentationFormat>
  <Paragraphs>875</Paragraphs>
  <Slides>92</Slides>
  <Notes>91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CiscoSans ExtraLight</vt:lpstr>
      <vt:lpstr>Times New Roman</vt:lpstr>
      <vt:lpstr>Wingdings</vt:lpstr>
      <vt:lpstr>Default Theme</vt:lpstr>
      <vt:lpstr>Network Protocols and Services</vt:lpstr>
      <vt:lpstr>Network Protocols</vt:lpstr>
      <vt:lpstr>Network Communications Process Views of the Network</vt:lpstr>
      <vt:lpstr>Network Communications Process Client-Server Communications</vt:lpstr>
      <vt:lpstr>Network Communications Process A Typical Session: Student</vt:lpstr>
      <vt:lpstr>Network Communications Process A Typical Session: Gamer</vt:lpstr>
      <vt:lpstr>Network Communications Process A Typical Session: Surgeon</vt:lpstr>
      <vt:lpstr>Network Communications Process Tracing the Path</vt:lpstr>
      <vt:lpstr>Communications Protocols What are Protocols?</vt:lpstr>
      <vt:lpstr>Communications Protocols Network Protocol Suites</vt:lpstr>
      <vt:lpstr>Communications Protocols TCP/IP Protocol Suite</vt:lpstr>
      <vt:lpstr>Communications Protocols Format, Size, and Timing</vt:lpstr>
      <vt:lpstr>Communications Protocols Unicast, Multicast, and Broadcast</vt:lpstr>
      <vt:lpstr>Communications Protocols Reference Models </vt:lpstr>
      <vt:lpstr>Communications Protocols Three Addresses</vt:lpstr>
      <vt:lpstr>Communication Protocols Encapsulation</vt:lpstr>
      <vt:lpstr>Communication Protocols Encapsulation (Cont.)</vt:lpstr>
      <vt:lpstr>Communications Protocols Scenario: Sending and Receiving a Web Page</vt:lpstr>
      <vt:lpstr>Ethernet and Internet Protocol (IP)</vt:lpstr>
      <vt:lpstr>Ethernet The Ethernet Protocol</vt:lpstr>
      <vt:lpstr>Ethernet The Ethernet Frame</vt:lpstr>
      <vt:lpstr>Ethernet MAC Address Format</vt:lpstr>
      <vt:lpstr>IPv4 IPv4 Encapsulation</vt:lpstr>
      <vt:lpstr>IPv4 IPv4 Characteristics</vt:lpstr>
      <vt:lpstr>IPv4 IPv4 Packet</vt:lpstr>
      <vt:lpstr>IPV4 Addressing Basics IPv4 Host Address Structure</vt:lpstr>
      <vt:lpstr>IPv4 Addressing Basics IPv4 Subnet Mask and Network Address</vt:lpstr>
      <vt:lpstr>IPv4 Addressing Basics Subnetting Broadcast Domains</vt:lpstr>
      <vt:lpstr>Types of IPv4 Addresses IPv4 Address Classes and Default Subnet Masks</vt:lpstr>
      <vt:lpstr>Types of IPv4 Addresses Reserved Private Addresses</vt:lpstr>
      <vt:lpstr>The Default Gateway Host Forwarding Decision</vt:lpstr>
      <vt:lpstr>The Default Gateway Default Gateway</vt:lpstr>
      <vt:lpstr>The Default Gateway Using the Default Gateway</vt:lpstr>
      <vt:lpstr>IPv6 Need for IPv6</vt:lpstr>
      <vt:lpstr>IPv6 IPv6 Size and Representation</vt:lpstr>
      <vt:lpstr>IPv6 IPv6 Address Formatting</vt:lpstr>
      <vt:lpstr>IPv6 IPv6 Prefix Length</vt:lpstr>
      <vt:lpstr>Connectivity Verification</vt:lpstr>
      <vt:lpstr>ICMP ICMPv4 Messages</vt:lpstr>
      <vt:lpstr>ICMP ICMPv6 RS and RA Messages</vt:lpstr>
      <vt:lpstr>ICMP ICMPv6 and RA Messages (Cont.)</vt:lpstr>
      <vt:lpstr>Ping and Traceroute Utilities Ping – Testing and Local Stack</vt:lpstr>
      <vt:lpstr>Ping and Traceroute Utilities Ping – Testing Connectivity to Local LAN</vt:lpstr>
      <vt:lpstr>Ping and Traceroute Utilities Ping – Testing Connectivity to Remote Host</vt:lpstr>
      <vt:lpstr>Ping and Traceroute Utilities Traceroute- Testing the Path</vt:lpstr>
      <vt:lpstr>Ping and Traceroute Utilities ICMP Packet Format</vt:lpstr>
      <vt:lpstr>Address Resolution Protocol</vt:lpstr>
      <vt:lpstr>MAC and IP Destination on Same Network</vt:lpstr>
      <vt:lpstr>MAC and IP Destination on Remote Network</vt:lpstr>
      <vt:lpstr>ARP Introduction to ARP</vt:lpstr>
      <vt:lpstr>ARP ARP Functions</vt:lpstr>
      <vt:lpstr>ARP Removing Entries from an ARP Table</vt:lpstr>
      <vt:lpstr>ARP ARP Tables on Networking Devices</vt:lpstr>
      <vt:lpstr>ARP Issues ARP Broadcasts</vt:lpstr>
      <vt:lpstr>ARP Issues ARP Spoofing</vt:lpstr>
      <vt:lpstr>The Transport Layer</vt:lpstr>
      <vt:lpstr>Transport Layer Characteristics Transport Layer Protocol Role in Network Communication</vt:lpstr>
      <vt:lpstr>Transport Layer Characteristics Transport Layer Mechanisms</vt:lpstr>
      <vt:lpstr>TCP/IP Applications</vt:lpstr>
      <vt:lpstr>Transport Layer Characteristics TCP Local and Remote Ports</vt:lpstr>
      <vt:lpstr>Transport Layer Characteristics Socket Pairs</vt:lpstr>
      <vt:lpstr>Transport Layer Characteristics TCP versus UDP</vt:lpstr>
      <vt:lpstr>Transport Layer Characteristics TCP and UDP Headers</vt:lpstr>
      <vt:lpstr>Transport Layer Operation TCP Port Allocation</vt:lpstr>
      <vt:lpstr>TCP and UDP Vulnerabilities TCP</vt:lpstr>
      <vt:lpstr>Transport Layer Operation A TCP Session Part 1: Connection Establishment and Termination</vt:lpstr>
      <vt:lpstr>The Transport Layer Operation A TCP Session Part 2: Data Transfer</vt:lpstr>
      <vt:lpstr>The Transport Layer Operation UDP Session</vt:lpstr>
      <vt:lpstr>Network Services</vt:lpstr>
      <vt:lpstr>DHCP DHCP Overview</vt:lpstr>
      <vt:lpstr>DHCP DHCPv4 Message Format</vt:lpstr>
      <vt:lpstr>DHCP DHCPv4 Message Format (Cont.)</vt:lpstr>
      <vt:lpstr>DNS DNS Overview</vt:lpstr>
      <vt:lpstr>DNS DNS Domain Hierarchy</vt:lpstr>
      <vt:lpstr>DNS DNS Lookup Process </vt:lpstr>
      <vt:lpstr>DNS DNS Lookup Process (Cont.) </vt:lpstr>
      <vt:lpstr>DNS DNS Message Format </vt:lpstr>
      <vt:lpstr>DNS Dynamic DNS</vt:lpstr>
      <vt:lpstr>DNS The WHOIS Protocol</vt:lpstr>
      <vt:lpstr>NAT NAT – Overview</vt:lpstr>
      <vt:lpstr>NAT NAT – Enabled Routers</vt:lpstr>
      <vt:lpstr>NAT Port Address Translation</vt:lpstr>
      <vt:lpstr>File Transfer and Sharing Services FTP and TFTP </vt:lpstr>
      <vt:lpstr>File Transfer and Sharing Services SMB</vt:lpstr>
      <vt:lpstr>Email Email Overview</vt:lpstr>
      <vt:lpstr>Email SMTP</vt:lpstr>
      <vt:lpstr>Email POP3</vt:lpstr>
      <vt:lpstr>Email IMAP</vt:lpstr>
      <vt:lpstr>HTTP HTTP Overview</vt:lpstr>
      <vt:lpstr>HTTP The HTTP URL</vt:lpstr>
      <vt:lpstr>Network Services The HTTP Protocol</vt:lpstr>
      <vt:lpstr>HTTP HTTP Status Code</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HA</cp:lastModifiedBy>
  <cp:revision>488</cp:revision>
  <dcterms:created xsi:type="dcterms:W3CDTF">2016-08-22T22:27:36Z</dcterms:created>
  <dcterms:modified xsi:type="dcterms:W3CDTF">2020-07-15T21:24:26Z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0D8064CB-CA30-4A47-95EA-46C28A327F86</vt:lpwstr>
  </property>
  <property fmtid="{D5CDD505-2E9C-101B-9397-08002B2CF9AE}" pid="9" name="ArticulatePath">
    <vt:lpwstr>CyOps1.1_Chp04_Instructor_Supplemental_Material_SL</vt:lpwstr>
  </property>
</Properties>
</file>